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6" r:id="rId1"/>
  </p:sldMasterIdLst>
  <p:sldIdLst>
    <p:sldId id="256" r:id="rId2"/>
    <p:sldId id="285" r:id="rId3"/>
    <p:sldId id="286" r:id="rId4"/>
    <p:sldId id="283" r:id="rId5"/>
    <p:sldId id="257" r:id="rId6"/>
    <p:sldId id="262" r:id="rId7"/>
    <p:sldId id="287" r:id="rId8"/>
    <p:sldId id="263" r:id="rId9"/>
    <p:sldId id="302" r:id="rId10"/>
    <p:sldId id="303" r:id="rId11"/>
    <p:sldId id="304" r:id="rId12"/>
    <p:sldId id="266" r:id="rId13"/>
    <p:sldId id="288" r:id="rId14"/>
    <p:sldId id="289" r:id="rId15"/>
    <p:sldId id="291" r:id="rId16"/>
    <p:sldId id="292" r:id="rId17"/>
    <p:sldId id="305" r:id="rId18"/>
    <p:sldId id="306" r:id="rId19"/>
    <p:sldId id="293" r:id="rId20"/>
    <p:sldId id="294" r:id="rId21"/>
    <p:sldId id="295" r:id="rId22"/>
    <p:sldId id="296" r:id="rId23"/>
    <p:sldId id="297" r:id="rId24"/>
    <p:sldId id="298" r:id="rId25"/>
    <p:sldId id="275" r:id="rId26"/>
    <p:sldId id="276" r:id="rId27"/>
    <p:sldId id="299" r:id="rId28"/>
    <p:sldId id="300" r:id="rId29"/>
    <p:sldId id="301" r:id="rId3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91DF"/>
    <a:srgbClr val="E6AF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24" autoAdjust="0"/>
    <p:restoredTop sz="91143" autoAdjust="0"/>
  </p:normalViewPr>
  <p:slideViewPr>
    <p:cSldViewPr snapToGrid="0">
      <p:cViewPr varScale="1">
        <p:scale>
          <a:sx n="53" d="100"/>
          <a:sy n="53" d="100"/>
        </p:scale>
        <p:origin x="49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BDFDF8-5FF8-4E56-BE37-0D467999D9C0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B73E54-3512-49D1-AF68-3A3A100DF60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617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DF8-5FF8-4E56-BE37-0D467999D9C0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3E54-3512-49D1-AF68-3A3A100DF6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751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DF8-5FF8-4E56-BE37-0D467999D9C0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3E54-3512-49D1-AF68-3A3A100DF6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671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DF8-5FF8-4E56-BE37-0D467999D9C0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3E54-3512-49D1-AF68-3A3A100DF6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727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DF8-5FF8-4E56-BE37-0D467999D9C0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3E54-3512-49D1-AF68-3A3A100DF60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984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DF8-5FF8-4E56-BE37-0D467999D9C0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3E54-3512-49D1-AF68-3A3A100DF6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633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DF8-5FF8-4E56-BE37-0D467999D9C0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3E54-3512-49D1-AF68-3A3A100DF6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088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DF8-5FF8-4E56-BE37-0D467999D9C0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3E54-3512-49D1-AF68-3A3A100DF6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478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DF8-5FF8-4E56-BE37-0D467999D9C0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3E54-3512-49D1-AF68-3A3A100DF6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246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DF8-5FF8-4E56-BE37-0D467999D9C0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3E54-3512-49D1-AF68-3A3A100DF6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225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DF8-5FF8-4E56-BE37-0D467999D9C0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3E54-3512-49D1-AF68-3A3A100DF6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230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38000">
              <a:srgbClr val="E6AFA6"/>
            </a:gs>
            <a:gs pos="62000">
              <a:srgbClr val="FF0000"/>
            </a:gs>
            <a:gs pos="100000">
              <a:srgbClr val="7030A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A7BDFDF8-5FF8-4E56-BE37-0D467999D9C0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11B73E54-3512-49D1-AF68-3A3A100DF6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952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4267" y="1615440"/>
            <a:ext cx="10572000" cy="3627660"/>
          </a:xfrm>
        </p:spPr>
        <p:txBody>
          <a:bodyPr>
            <a:noAutofit/>
          </a:bodyPr>
          <a:lstStyle/>
          <a:p>
            <a:r>
              <a:rPr lang="ru-RU" sz="4000" dirty="0" smtClean="0"/>
              <a:t>ОРГАНИЗАЦИЯ разработки и программы развития образовательной организации</a:t>
            </a:r>
            <a:br>
              <a:rPr lang="ru-RU" sz="4000" dirty="0" smtClean="0"/>
            </a:br>
            <a:r>
              <a:rPr lang="ru-RU" sz="4000" dirty="0" smtClean="0"/>
              <a:t>в условиях реализации </a:t>
            </a:r>
            <a:r>
              <a:rPr lang="ru-RU" sz="4000" dirty="0" err="1" smtClean="0"/>
              <a:t>ФГос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32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860042" y="543808"/>
            <a:ext cx="10585199" cy="960120"/>
            <a:chOff x="1051560" y="230188"/>
            <a:chExt cx="11140440" cy="96012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051560" y="230188"/>
              <a:ext cx="11140440" cy="3124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051560" y="550228"/>
              <a:ext cx="11140440" cy="320040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051560" y="870268"/>
              <a:ext cx="11140440" cy="32004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88233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24079" y="199481"/>
            <a:ext cx="112657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Варианты структуры </a:t>
            </a:r>
            <a:r>
              <a:rPr lang="ru-RU" sz="40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и содержанию Программы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0039" y="907367"/>
            <a:ext cx="11469815" cy="5365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  <a:tabLst>
                <a:tab pos="428625" algn="l"/>
                <a:tab pos="685800" algn="l"/>
              </a:tabLst>
            </a:pP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вариант (по В. Серикову)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  <a:tab pos="6858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Аналитическая часть (анализ состояния образования, характеристика достижений, характеристика затруднений и нерешенных проблем, обобщенная справка о состоянии образовательного учреждения).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  <a:tab pos="6858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Концептуально-прогностическая часть (концепция, планируемые нововведения, результаты, план действий).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  <a:tab pos="6858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Ресурсное обеспечение Программы.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  <a:tab pos="6858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Приложение (диагностический инструментарий).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11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24079" y="199481"/>
            <a:ext cx="112657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Варианты структуры </a:t>
            </a:r>
            <a:r>
              <a:rPr lang="ru-RU" sz="40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и содержанию Программы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0039" y="907367"/>
            <a:ext cx="11469815" cy="572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  <a:tabLst>
                <a:tab pos="428625" algn="l"/>
                <a:tab pos="685800" algn="l"/>
              </a:tabLst>
            </a:pPr>
            <a:r>
              <a:rPr lang="ru-RU" sz="2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вариант (по В. Лазареву)</a:t>
            </a:r>
            <a:endParaRPr lang="ru-RU" sz="2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  <a:tab pos="685800" algn="l"/>
              </a:tabLst>
            </a:pP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Проблемы, на решение которых ориентирована Программа.</a:t>
            </a:r>
            <a:endParaRPr lang="ru-RU" sz="2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  <a:tab pos="685800" algn="l"/>
              </a:tabLst>
            </a:pP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Новшества, за счет которых решаются проблемы.</a:t>
            </a:r>
            <a:endParaRPr lang="ru-RU" sz="2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  <a:tab pos="685800" algn="l"/>
              </a:tabLst>
            </a:pP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  желаемого будущего (совокупность новшеств).</a:t>
            </a:r>
            <a:endParaRPr lang="ru-RU" sz="2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  <a:tab pos="685800" algn="l"/>
              </a:tabLst>
            </a:pP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Стратегия осуществления изменений.</a:t>
            </a:r>
            <a:endParaRPr lang="ru-RU" sz="2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  <a:tab pos="685800" algn="l"/>
              </a:tabLst>
            </a:pP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Программы.</a:t>
            </a:r>
            <a:endParaRPr lang="ru-RU" sz="2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  <a:tab pos="685800" algn="l"/>
              </a:tabLst>
            </a:pP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 действий.</a:t>
            </a:r>
            <a:endParaRPr lang="ru-RU" sz="2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  <a:tab pos="685800" algn="l"/>
              </a:tabLst>
            </a:pP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Инновационные проекты осуществления частных изменений.</a:t>
            </a:r>
            <a:endParaRPr lang="ru-RU" sz="2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  <a:tab pos="571500" algn="l"/>
                <a:tab pos="685800" algn="l"/>
              </a:tabLst>
            </a:pP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Ресурсное обеспечение Программы.</a:t>
            </a:r>
            <a:endParaRPr lang="ru-RU" sz="2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  <a:tab pos="571500" algn="l"/>
                <a:tab pos="685800" algn="l"/>
              </a:tabLst>
            </a:pP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Кадровое обеспечение Программы.</a:t>
            </a:r>
            <a:endParaRPr lang="ru-RU" sz="2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  <a:tab pos="571500" algn="l"/>
                <a:tab pos="685800" algn="l"/>
              </a:tabLst>
            </a:pP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Экспертиза Программы</a:t>
            </a:r>
            <a:r>
              <a:rPr lang="ru-RU" sz="2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09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65523178"/>
              </p:ext>
            </p:extLst>
          </p:nvPr>
        </p:nvGraphicFramePr>
        <p:xfrm>
          <a:off x="430536" y="1821997"/>
          <a:ext cx="11452860" cy="4928708"/>
        </p:xfrm>
        <a:graphic>
          <a:graphicData uri="http://schemas.openxmlformats.org/drawingml/2006/table">
            <a:tbl>
              <a:tblPr/>
              <a:tblGrid>
                <a:gridCol w="8301559"/>
                <a:gridCol w="3151301"/>
              </a:tblGrid>
              <a:tr h="6614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Полное наименование программы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34" marR="38434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развития ОО ... 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34" marR="38434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Основания для разработки программы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34" marR="38434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34" marR="38434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 и этапы реализации программы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34" marR="38434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34" marR="38434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программы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34" marR="38434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34" marR="38434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задачи, мероприятия программы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34" marR="38434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34" marR="38434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4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Ожидаемые конечные результаты, важнейшие целевые показатели программы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34" marR="38434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34" marR="38434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Разработчики программы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34" marR="38434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34" marR="38434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4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Фамилия, имя, отчество, должность, телефон руководителя программы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34" marR="38434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тел</a:t>
                      </a:r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./факс: Адрес:  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E-mail</a:t>
                      </a:r>
                      <a:r>
                        <a:rPr lang="de-DE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34" marR="38434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2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об утверждении программы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34" marR="38434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 ...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Протокол № ...от </a:t>
                      </a:r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34" marR="38434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4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 организации контроля за выполнением программы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34" marR="38434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34" marR="38434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971493" y="199481"/>
            <a:ext cx="837094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Структура Программы развития ОО</a:t>
            </a:r>
            <a:endParaRPr lang="ru-RU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27960" y="907367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Титульный лист</a:t>
            </a: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1.Паспорт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00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521635" y="313781"/>
            <a:ext cx="675249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2. Информационная </a:t>
            </a:r>
            <a:r>
              <a:rPr lang="ru-RU" sz="40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справка</a:t>
            </a:r>
            <a:endParaRPr lang="ru-RU" sz="4000" b="1" dirty="0">
              <a:ln w="13462">
                <a:solidFill>
                  <a:prstClr val="white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bl" rotWithShape="0">
                  <a:srgbClr val="4BACC6"/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708660" y="1280160"/>
            <a:ext cx="10675620" cy="5097780"/>
          </a:xfrm>
        </p:spPr>
        <p:txBody>
          <a:bodyPr>
            <a:normAutofit fontScale="92500"/>
          </a:bodyPr>
          <a:lstStyle/>
          <a:p>
            <a:pPr marL="571500" indent="-34290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Дата </a:t>
            </a:r>
            <a:r>
              <a:rPr lang="ru-RU" sz="2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лицензирования, аттестации и аккредитации образовательной организации, ссылка на соответствующие документы. </a:t>
            </a:r>
            <a:endParaRPr lang="ru-RU" sz="26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Направления деятельности 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ОО. </a:t>
            </a:r>
            <a:endParaRPr lang="ru-RU" sz="26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6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Кадровые</a:t>
            </a:r>
            <a:r>
              <a:rPr lang="en-US" sz="2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ресурсы</a:t>
            </a:r>
            <a:r>
              <a:rPr lang="en-US" sz="2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Материально-техническая оснащенность образовательного процесса 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6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6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Особенности</a:t>
            </a:r>
            <a:r>
              <a:rPr lang="en-US" sz="2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контингента</a:t>
            </a:r>
            <a:r>
              <a:rPr lang="en-US" sz="2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учащихся</a:t>
            </a:r>
            <a:r>
              <a:rPr lang="en-US" sz="2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Результативность образовательного 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процесса.</a:t>
            </a:r>
            <a:endParaRPr lang="ru-RU" sz="26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Инновационная 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деятельность. </a:t>
            </a:r>
            <a:endParaRPr lang="ru-RU" sz="26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 управления 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ОО.</a:t>
            </a:r>
            <a:endParaRPr lang="ru-RU" sz="26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461635" algn="l"/>
              </a:tabLst>
            </a:pPr>
            <a:r>
              <a:rPr lang="en-US" sz="26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r>
              <a:rPr lang="en-US" sz="2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878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169508" y="313781"/>
            <a:ext cx="94567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3. Проблемный анализ деятельности ОО</a:t>
            </a:r>
            <a:endParaRPr lang="ru-RU" sz="4000" b="1" dirty="0">
              <a:ln w="13462">
                <a:solidFill>
                  <a:prstClr val="white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bl" rotWithShape="0">
                  <a:srgbClr val="4BACC6"/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708660" y="1280160"/>
            <a:ext cx="10675620" cy="5097780"/>
          </a:xfrm>
        </p:spPr>
        <p:txBody>
          <a:bodyPr>
            <a:normAutofit/>
          </a:bodyPr>
          <a:lstStyle/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90170" algn="just">
              <a:lnSpc>
                <a:spcPct val="107000"/>
              </a:lnSpc>
              <a:spcAft>
                <a:spcPts val="0"/>
              </a:spcAft>
              <a:tabLst>
                <a:tab pos="4495800" algn="r"/>
              </a:tabLst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Перспективы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проблемы развития муниципальной системы образования в контексте стратегии социально-экономического развития;	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90170" algn="just">
              <a:lnSpc>
                <a:spcPct val="107000"/>
              </a:lnSpc>
              <a:spcAft>
                <a:spcPts val="0"/>
              </a:spcAft>
              <a:tabLst>
                <a:tab pos="4495800" algn="r"/>
              </a:tabLst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Статистический анализ деятельности ОО;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90170" algn="just">
              <a:lnSpc>
                <a:spcPct val="107000"/>
              </a:lnSpc>
              <a:spcAft>
                <a:spcPts val="0"/>
              </a:spcAft>
              <a:tabLst>
                <a:tab pos="4495800" algn="r"/>
              </a:tabLst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Положение ОО в районной системе образования;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90170" algn="just">
              <a:lnSpc>
                <a:spcPct val="107000"/>
              </a:lnSpc>
              <a:spcAft>
                <a:spcPts val="0"/>
              </a:spcAft>
              <a:tabLst>
                <a:tab pos="4495800" algn="r"/>
              </a:tabLst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SWОТ - анализ потенциала развития ОО;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90170" algn="just">
              <a:lnSpc>
                <a:spcPct val="107000"/>
              </a:lnSpc>
              <a:spcAft>
                <a:spcPts val="0"/>
              </a:spcAft>
              <a:tabLst>
                <a:tab pos="4495800" algn="r"/>
              </a:tabLst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проблемы в развитии ОО и возможность их решения.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793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118373" y="313781"/>
            <a:ext cx="955902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SWOT </a:t>
            </a:r>
            <a:r>
              <a:rPr lang="ru-RU" sz="40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- анализ потенциала развития ОО 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708660" y="1280160"/>
            <a:ext cx="10675620" cy="2354580"/>
          </a:xfrm>
        </p:spPr>
        <p:txBody>
          <a:bodyPr>
            <a:normAutofit fontScale="77500" lnSpcReduction="20000"/>
          </a:bodyPr>
          <a:lstStyle/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S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сильные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стороны</a:t>
            </a:r>
          </a:p>
          <a:p>
            <a:pPr marL="45720" indent="0">
              <a:buNone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W - слабые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стороны</a:t>
            </a:r>
          </a:p>
          <a:p>
            <a:pPr marL="45720" indent="0">
              <a:buNone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 - благоприятные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возможности</a:t>
            </a:r>
          </a:p>
          <a:p>
            <a:pPr marL="45720" indent="0">
              <a:buNone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 - опасности или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риски 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065870"/>
              </p:ext>
            </p:extLst>
          </p:nvPr>
        </p:nvGraphicFramePr>
        <p:xfrm>
          <a:off x="708659" y="3634740"/>
          <a:ext cx="10675622" cy="26090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316168"/>
                <a:gridCol w="1184228"/>
                <a:gridCol w="1218282"/>
                <a:gridCol w="1149074"/>
                <a:gridCol w="1403935"/>
                <a:gridCol w="1403935"/>
              </a:tblGrid>
              <a:tr h="362585">
                <a:tc rowSpan="2"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</a:p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Факторы развития ОО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895600" algn="l"/>
                        </a:tabLst>
                      </a:pPr>
                      <a:r>
                        <a:rPr lang="ru-RU" sz="2000">
                          <a:effectLst/>
                        </a:rPr>
                        <a:t> </a:t>
                      </a:r>
                    </a:p>
                    <a:p>
                      <a:pPr indent="-107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Внутренние факторы</a:t>
                      </a:r>
                    </a:p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Внешние </a:t>
                      </a:r>
                    </a:p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факторы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Коммен­тарии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25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895600" algn="l"/>
                        </a:tabLst>
                      </a:pPr>
                      <a:r>
                        <a:rPr lang="ru-RU" sz="2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895600" algn="l"/>
                        </a:tabLst>
                      </a:pPr>
                      <a:r>
                        <a:rPr lang="ru-RU" sz="2000">
                          <a:effectLst/>
                        </a:rPr>
                        <a:t>Сильные  стороны</a:t>
                      </a:r>
                    </a:p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895600" algn="l"/>
                        </a:tabLs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Слабые стороны</a:t>
                      </a:r>
                    </a:p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44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Возмож-ности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Угрозы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504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749978" y="313781"/>
            <a:ext cx="629582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4</a:t>
            </a:r>
            <a:r>
              <a:rPr lang="ru-RU" sz="40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. Концепция развития ОО</a:t>
            </a:r>
            <a:endParaRPr lang="ru-RU" sz="4000" b="1" dirty="0">
              <a:ln w="13462">
                <a:solidFill>
                  <a:prstClr val="white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bl" rotWithShape="0">
                  <a:srgbClr val="4BACC6"/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708660" y="1280160"/>
            <a:ext cx="10675620" cy="5097780"/>
          </a:xfrm>
        </p:spPr>
        <p:txBody>
          <a:bodyPr>
            <a:normAutofit/>
          </a:bodyPr>
          <a:lstStyle/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Концепция  - это система взглядов на развитие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своей образовательной организации. </a:t>
            </a: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Концепция развития может состоять из двух частей: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  <a:p>
            <a:pPr marL="560070" indent="-514350" algn="just">
              <a:buAutoNum type="arabicParenR"/>
              <a:tabLst>
                <a:tab pos="685800" algn="l"/>
              </a:tabLst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будущего образовательного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учреждения</a:t>
            </a:r>
            <a:endParaRPr lang="ru-RU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60070" indent="-514350" algn="just">
              <a:buAutoNum type="arabicParenR"/>
              <a:tabLst>
                <a:tab pos="685800" algn="l"/>
              </a:tabLst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Проект новой системы управления 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76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749978" y="313781"/>
            <a:ext cx="629582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4</a:t>
            </a:r>
            <a:r>
              <a:rPr lang="ru-RU" sz="40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. Концепция развития ОО</a:t>
            </a:r>
            <a:endParaRPr lang="ru-RU" sz="4000" b="1" dirty="0">
              <a:ln w="13462">
                <a:solidFill>
                  <a:prstClr val="white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bl" rotWithShape="0">
                  <a:srgbClr val="4BACC6"/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708660" y="1280160"/>
            <a:ext cx="10675620" cy="5097780"/>
          </a:xfrm>
        </p:spPr>
        <p:txBody>
          <a:bodyPr>
            <a:normAutofit/>
          </a:bodyPr>
          <a:lstStyle/>
          <a:p>
            <a:pPr algn="just">
              <a:tabLst>
                <a:tab pos="685800" algn="l"/>
              </a:tabLst>
            </a:pPr>
            <a:r>
              <a:rPr lang="ru-RU" sz="3200" b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b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1) Характер будущей образовательной организации:</a:t>
            </a:r>
            <a:endParaRPr lang="ru-RU" sz="3200" b="1" u="sng" dirty="0">
              <a:solidFill>
                <a:schemeClr val="tx2">
                  <a:lumMod val="75000"/>
                </a:schemeClr>
              </a:solidFill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457200" algn="l"/>
                <a:tab pos="685800" algn="l"/>
              </a:tabLst>
            </a:pP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структура новой и модернизированной организации;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457200" algn="l"/>
                <a:tab pos="685800" algn="l"/>
              </a:tabLst>
            </a:pP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новые или модернизированные образовательные программы общего и дополнительного образования;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457200" algn="l"/>
                <a:tab pos="685800" algn="l"/>
              </a:tabLst>
            </a:pP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новые подходы, способы, схемы, организации учебно-воспитательного процесса;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203835" algn="l"/>
                <a:tab pos="457200" algn="l"/>
                <a:tab pos="685800" algn="l"/>
              </a:tabLst>
            </a:pP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описание новых технологий, методик обучения, воспитания и развития обучающихся;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203835" algn="l"/>
                <a:tab pos="457200" algn="l"/>
                <a:tab pos="685800" algn="l"/>
              </a:tabLst>
            </a:pP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дополнительных услуг;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2757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749978" y="313781"/>
            <a:ext cx="629582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4</a:t>
            </a:r>
            <a:r>
              <a:rPr lang="ru-RU" sz="40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. Концепция развития ОО</a:t>
            </a:r>
            <a:endParaRPr lang="ru-RU" sz="4000" b="1" dirty="0">
              <a:ln w="13462">
                <a:solidFill>
                  <a:prstClr val="white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bl" rotWithShape="0">
                  <a:srgbClr val="4BACC6"/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708660" y="1280160"/>
            <a:ext cx="10675620" cy="5097780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  <a:tabLst>
                <a:tab pos="685800" algn="l"/>
              </a:tabLst>
            </a:pPr>
            <a:r>
              <a:rPr lang="ru-RU" sz="3200" b="1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ru-RU" sz="3200" b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 Проект новой системы </a:t>
            </a:r>
            <a:r>
              <a:rPr lang="ru-RU" sz="3200" b="1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управления, </a:t>
            </a:r>
            <a:r>
              <a:rPr lang="ru-RU" sz="3200" b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который содержит:</a:t>
            </a:r>
            <a:endParaRPr lang="ru-RU" sz="3200" b="1" u="sng" dirty="0">
              <a:solidFill>
                <a:schemeClr val="tx2">
                  <a:lumMod val="75000"/>
                </a:schemeClr>
              </a:solidFill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203835" algn="l"/>
                <a:tab pos="457200" algn="l"/>
                <a:tab pos="685800" algn="l"/>
              </a:tabLst>
            </a:pP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новую или модифицированную организационную структуру системы управления, где показаны все субъекты управления;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203835" algn="l"/>
                <a:tab pos="457200" algn="l"/>
                <a:tab pos="685800" algn="l"/>
              </a:tabLst>
            </a:pP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новый или обновленный, обязательно соответствующий новой структуре управления  перечень всех персональных и коллективных органов управления;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203835" algn="l"/>
                <a:tab pos="457200" algn="l"/>
                <a:tab pos="685800" algn="l"/>
              </a:tabLst>
            </a:pP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новые методы управления, в т. ч., управления инновациями.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7204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432253" y="313781"/>
            <a:ext cx="89312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5. Цели и задачи программы развития</a:t>
            </a:r>
            <a:endParaRPr lang="ru-RU" sz="4000" b="1" dirty="0">
              <a:ln w="13462">
                <a:solidFill>
                  <a:prstClr val="white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bl" rotWithShape="0">
                  <a:srgbClr val="4BACC6"/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708660" y="1280160"/>
            <a:ext cx="10675620" cy="5349240"/>
          </a:xfrm>
        </p:spPr>
        <p:txBody>
          <a:bodyPr>
            <a:normAutofit fontScale="70000" lnSpcReduction="20000"/>
          </a:bodyPr>
          <a:lstStyle/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3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Цель – более общая формулировка того, что мы хотим </a:t>
            </a:r>
            <a:r>
              <a:rPr lang="ru-RU" sz="3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получить </a:t>
            </a:r>
            <a:r>
              <a:rPr lang="ru-RU" sz="3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результате реализации программы. </a:t>
            </a:r>
            <a:endParaRPr lang="ru-RU" sz="34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800" b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Требования к постановке целей:</a:t>
            </a:r>
            <a:endParaRPr lang="ru-RU" sz="2400" b="1" u="sng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31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Реалистичность, посильность, достижимость</a:t>
            </a:r>
            <a:endParaRPr lang="ru-RU" sz="31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31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Контролируемость</a:t>
            </a:r>
            <a:endParaRPr lang="ru-RU" sz="31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31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Однозначность, представляет в обобщённом виде конечный продукт исследования</a:t>
            </a:r>
            <a:endParaRPr lang="ru-RU" sz="31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31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Проверяемость</a:t>
            </a:r>
            <a:r>
              <a:rPr lang="ru-RU" sz="31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в отдельных случаях </a:t>
            </a:r>
            <a:r>
              <a:rPr lang="ru-RU" sz="31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диагностируемость</a:t>
            </a:r>
            <a:endParaRPr lang="ru-RU" sz="31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31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Определённость во времени</a:t>
            </a:r>
            <a:endParaRPr lang="ru-RU" sz="31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31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Операциональность</a:t>
            </a:r>
            <a:r>
              <a:rPr lang="ru-RU" sz="31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(распределение на задачи)</a:t>
            </a:r>
            <a:endParaRPr lang="ru-RU" sz="31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31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Отсутствие неоднозначных выражений и понятий</a:t>
            </a:r>
            <a:endParaRPr lang="ru-RU" sz="31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31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Отсутствие специальных (профессиональных) терминов</a:t>
            </a:r>
            <a:endParaRPr lang="ru-RU" sz="31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31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Соответствие заявленной проблеме</a:t>
            </a:r>
            <a:endParaRPr lang="ru-RU" sz="3100" b="1" dirty="0">
              <a:solidFill>
                <a:schemeClr val="tx2">
                  <a:lumMod val="75000"/>
                </a:schemeClr>
              </a:solidFill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87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2620" y="3764280"/>
            <a:ext cx="2606040" cy="260604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4840" y="1851660"/>
            <a:ext cx="9319260" cy="4518660"/>
          </a:xfrm>
        </p:spPr>
        <p:txBody>
          <a:bodyPr>
            <a:normAutofit/>
          </a:bodyPr>
          <a:lstStyle/>
          <a:p>
            <a:pPr algn="just" hangingPunct="0"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</a:rPr>
              <a:t> 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Федеральная  целевая  программа  развития  образования  на  2016-2020 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годы;</a:t>
            </a:r>
          </a:p>
          <a:p>
            <a:pPr algn="just" hangingPunct="0">
              <a:spcAft>
                <a:spcPts val="0"/>
              </a:spcAft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приоритетный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национальный проект «Образование»; 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национальная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образовательная инициатива «Наша новая школа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»;</a:t>
            </a:r>
          </a:p>
          <a:p>
            <a:pPr algn="just" hangingPunct="0">
              <a:spcAft>
                <a:spcPts val="0"/>
              </a:spcAft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«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дорожная карта» изменений в отраслях социальной сферы, направленных на       повышение эффективности сферы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образования;</a:t>
            </a:r>
          </a:p>
          <a:p>
            <a:pPr algn="just" hangingPunct="0">
              <a:spcAft>
                <a:spcPts val="0"/>
              </a:spcAft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ФГОС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62816" y="418237"/>
            <a:ext cx="601562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Федеральные документы</a:t>
            </a:r>
            <a:endParaRPr lang="ru-RU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027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432253" y="313781"/>
            <a:ext cx="89312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5. Цели и задачи программы развития</a:t>
            </a:r>
            <a:endParaRPr lang="ru-RU" sz="4000" b="1" dirty="0">
              <a:ln w="13462">
                <a:solidFill>
                  <a:prstClr val="white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bl" rotWithShape="0">
                  <a:srgbClr val="4BACC6"/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708660" y="1280160"/>
            <a:ext cx="10675620" cy="5349240"/>
          </a:xfrm>
        </p:spPr>
        <p:txBody>
          <a:bodyPr>
            <a:normAutofit/>
          </a:bodyPr>
          <a:lstStyle/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Задачи – это конкретизированные или более частные цели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b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Требования к представлению задач программы:</a:t>
            </a:r>
            <a:endParaRPr lang="ru-RU" sz="2400" b="1" u="sng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Формулировка в виде заданий по достижению определённых результатов к определённому сроку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должны быть измеримы (как правило – в цифрах)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Набор задач необходим и достаточен для достижения цели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Задаче поставлен в соответствие набор мероприятий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Набор мероприятий необходим и достаточен для решения задач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99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264267" y="313781"/>
            <a:ext cx="926728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6</a:t>
            </a:r>
            <a:r>
              <a:rPr lang="ru-RU" sz="40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. План мероприятий (инструментарий)</a:t>
            </a:r>
            <a:endParaRPr lang="ru-RU" sz="4000" b="1" dirty="0">
              <a:ln w="13462">
                <a:solidFill>
                  <a:prstClr val="white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bl" rotWithShape="0">
                  <a:srgbClr val="4BACC6"/>
                </a:outerShdw>
              </a:effectLst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42485813"/>
              </p:ext>
            </p:extLst>
          </p:nvPr>
        </p:nvGraphicFramePr>
        <p:xfrm>
          <a:off x="525780" y="1280159"/>
          <a:ext cx="11384279" cy="551500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892040"/>
                <a:gridCol w="2217420"/>
                <a:gridCol w="2331720"/>
                <a:gridCol w="1943099"/>
              </a:tblGrid>
              <a:tr h="21590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2250" algn="l"/>
                          <a:tab pos="5461635" algn="l"/>
                        </a:tabLst>
                      </a:pPr>
                      <a:r>
                        <a:rPr lang="ru-RU" sz="2800" dirty="0">
                          <a:effectLst/>
                        </a:rPr>
                        <a:t>Название подпрограммы (целевой программы или проекта)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2250" algn="l"/>
                          <a:tab pos="5461635" algn="l"/>
                        </a:tabLst>
                      </a:pPr>
                      <a:r>
                        <a:rPr lang="ru-RU" sz="2800" dirty="0">
                          <a:effectLst/>
                        </a:rPr>
                        <a:t>Мероприятия по реализации подпрограммы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2250" algn="l"/>
                          <a:tab pos="5461635" algn="l"/>
                        </a:tabLst>
                      </a:pPr>
                      <a:r>
                        <a:rPr lang="ru-RU" sz="2800">
                          <a:effectLst/>
                        </a:rPr>
                        <a:t>Предполагаемые результаты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2250" algn="l"/>
                          <a:tab pos="5461635" algn="l"/>
                        </a:tabLst>
                      </a:pPr>
                      <a:r>
                        <a:rPr lang="ru-RU" sz="2800">
                          <a:effectLst/>
                        </a:rPr>
                        <a:t>Примерные сроки выполнения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321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2250" algn="l"/>
                          <a:tab pos="5461635" algn="l"/>
                        </a:tabLst>
                      </a:pPr>
                      <a:r>
                        <a:rPr lang="ru-RU" sz="2800" dirty="0">
                          <a:effectLst/>
                        </a:rPr>
                        <a:t>Контроль и обеспечение качества образования;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2250" algn="l"/>
                          <a:tab pos="5461635" algn="l"/>
                        </a:tabLst>
                      </a:pPr>
                      <a:r>
                        <a:rPr lang="ru-RU" sz="2800" dirty="0">
                          <a:effectLst/>
                        </a:rPr>
                        <a:t>Инновационное развитие ОУ;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2250" algn="l"/>
                          <a:tab pos="5461635" algn="l"/>
                        </a:tabLst>
                      </a:pPr>
                      <a:r>
                        <a:rPr lang="ru-RU" sz="2800" dirty="0">
                          <a:effectLst/>
                        </a:rPr>
                        <a:t>Новая система управления ОУ;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2250" algn="l"/>
                          <a:tab pos="5461635" algn="l"/>
                        </a:tabLst>
                      </a:pPr>
                      <a:r>
                        <a:rPr lang="ru-RU" sz="2800" dirty="0">
                          <a:effectLst/>
                        </a:rPr>
                        <a:t>Рациональная работа с </a:t>
                      </a:r>
                      <a:r>
                        <a:rPr lang="ru-RU" sz="2800" dirty="0" smtClean="0">
                          <a:effectLst/>
                        </a:rPr>
                        <a:t>финансами</a:t>
                      </a:r>
                      <a:endParaRPr lang="ru-RU" sz="28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2250" algn="l"/>
                          <a:tab pos="5461635" algn="l"/>
                        </a:tabLs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2250" algn="l"/>
                          <a:tab pos="5461635" algn="l"/>
                        </a:tabLs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2250" algn="l"/>
                          <a:tab pos="5461635" algn="l"/>
                        </a:tabLs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137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264267" y="313781"/>
            <a:ext cx="926728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6</a:t>
            </a:r>
            <a:r>
              <a:rPr lang="ru-RU" sz="40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. План мероприятий (инструментарий)</a:t>
            </a:r>
            <a:endParaRPr lang="ru-RU" sz="4000" b="1" dirty="0">
              <a:ln w="13462">
                <a:solidFill>
                  <a:prstClr val="white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bl" rotWithShape="0">
                  <a:srgbClr val="4BACC6"/>
                </a:outerShdw>
              </a:effectLst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2441636" y="1588732"/>
            <a:ext cx="7182424" cy="991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График мероприятий по реализации подпрограммы</a:t>
            </a:r>
            <a:endParaRPr lang="ru-RU" sz="2800" dirty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700577"/>
              </p:ext>
            </p:extLst>
          </p:nvPr>
        </p:nvGraphicFramePr>
        <p:xfrm>
          <a:off x="1" y="2743199"/>
          <a:ext cx="11932918" cy="3265806"/>
        </p:xfrm>
        <a:graphic>
          <a:graphicData uri="http://schemas.openxmlformats.org/drawingml/2006/table">
            <a:tbl>
              <a:tblPr/>
              <a:tblGrid>
                <a:gridCol w="861138"/>
                <a:gridCol w="2238960"/>
                <a:gridCol w="2238960"/>
                <a:gridCol w="2361979"/>
                <a:gridCol w="1894504"/>
                <a:gridCol w="2337377"/>
              </a:tblGrid>
              <a:tr h="881570">
                <a:tc>
                  <a:txBody>
                    <a:bodyPr/>
                    <a:lstStyle/>
                    <a:p>
                      <a:pPr algn="ct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700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Исполнитель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3970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Срок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реализации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6510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780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059">
                <a:tc gridSpan="6">
                  <a:txBody>
                    <a:bodyPr/>
                    <a:lstStyle/>
                    <a:p>
                      <a:pPr marL="2286000"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этап (2016 -2017 годы)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60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059">
                <a:tc gridSpan="6">
                  <a:txBody>
                    <a:bodyPr/>
                    <a:lstStyle/>
                    <a:p>
                      <a:pPr marL="2286000"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этап (2018 -2020 годы)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60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675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54024" y="313781"/>
            <a:ext cx="1088778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7. Ресурсные условия обеспечения программы</a:t>
            </a:r>
            <a:endParaRPr lang="ru-RU" sz="4000" b="1" dirty="0">
              <a:ln w="13462">
                <a:solidFill>
                  <a:prstClr val="white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bl" rotWithShape="0">
                  <a:srgbClr val="4BACC6"/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54024" y="1404464"/>
            <a:ext cx="1129601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Первым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шагом образовательной организации в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этом разделе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является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обоснование долей различных источников финансирования в консолидированном бюджете ОО и планирование действий по привлечению средств из этих источников.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4034030"/>
            <a:ext cx="11440632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6200" marR="114300" indent="450215" algn="just" hangingPunct="0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Источники финансирования и действия по привлечению средств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453197"/>
              </p:ext>
            </p:extLst>
          </p:nvPr>
        </p:nvGraphicFramePr>
        <p:xfrm>
          <a:off x="685605" y="4779466"/>
          <a:ext cx="10656208" cy="11886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60615"/>
                <a:gridCol w="100722"/>
                <a:gridCol w="7194871"/>
              </a:tblGrid>
              <a:tr h="594309">
                <a:tc>
                  <a:txBody>
                    <a:bodyPr/>
                    <a:lstStyle/>
                    <a:p>
                      <a:pPr marL="76200" indent="12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Источник</a:t>
                      </a:r>
                      <a:endParaRPr lang="ru-RU" sz="3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12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32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-38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Действия</a:t>
                      </a:r>
                      <a:r>
                        <a:rPr lang="en-US" sz="3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по</a:t>
                      </a:r>
                      <a:r>
                        <a:rPr lang="en-US" sz="3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привлечению</a:t>
                      </a:r>
                      <a:r>
                        <a:rPr lang="en-US" sz="3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средств</a:t>
                      </a:r>
                      <a:endParaRPr lang="ru-RU" sz="3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594309">
                <a:tc>
                  <a:txBody>
                    <a:bodyPr/>
                    <a:lstStyle/>
                    <a:p>
                      <a:pPr marL="76200" indent="12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финансирования</a:t>
                      </a:r>
                      <a:endParaRPr lang="ru-RU" sz="32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12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32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-38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3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933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54024" y="313781"/>
            <a:ext cx="1088778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7. Ресурсные условия обеспечения программы</a:t>
            </a:r>
            <a:endParaRPr lang="ru-RU" sz="4000" b="1" dirty="0">
              <a:ln w="13462">
                <a:solidFill>
                  <a:prstClr val="white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bl" rotWithShape="0">
                  <a:srgbClr val="4BACC6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4025" y="1902892"/>
            <a:ext cx="10887788" cy="3184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marR="114300" indent="450215" algn="just" hangingPunct="0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Вторым шагом является обоснование необходимых объемов финансирования на различные формы поддержки развития ОО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76200" marR="114300" indent="450215" algn="just" hangingPunct="0">
              <a:lnSpc>
                <a:spcPct val="107000"/>
              </a:lnSpc>
              <a:spcAft>
                <a:spcPts val="0"/>
              </a:spcAft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Третьим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шагом является планирование расходов бюджетных средств по предметам финансирования. 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24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2520" y="335280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Возможные этапы по разработке Программы развития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11480" y="1691640"/>
            <a:ext cx="11384280" cy="4457700"/>
          </a:xfrm>
        </p:spPr>
        <p:txBody>
          <a:bodyPr>
            <a:noAutofit/>
          </a:bodyPr>
          <a:lstStyle/>
          <a:p>
            <a:pPr algn="just" hangingPunct="0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этап - создание рабочей группы, которая готовит заседание проектировочного Совета; </a:t>
            </a:r>
            <a:endParaRPr lang="ru-RU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этап - проведение проектировочного Совета, в ходе которого вырабатывается представление о ключевых идеях и структуре Программы,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создаются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рабочие группы по разработке отдельных составляющих Программы;</a:t>
            </a:r>
            <a:endParaRPr lang="ru-RU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07000"/>
              </a:lnSpc>
              <a:spcAft>
                <a:spcPts val="0"/>
              </a:spcAft>
              <a:tabLst>
                <a:tab pos="484505" algn="l"/>
              </a:tabLst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этап – работа рабочих групп над компонентами Программы, согласование составных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частей, создание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сводного текста программы; </a:t>
            </a:r>
            <a:endParaRPr lang="ru-RU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46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8240" y="381000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Состав рабочих групп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27760" y="1868042"/>
            <a:ext cx="10043160" cy="4014597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школы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Заместители директора по УВР, ВР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Руководители ШМО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Педагог-психолог, социальный педагог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Представители общественности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 (консультант)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5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2520" y="335280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Возможные этапы по разработке Программы развития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11480" y="1691640"/>
            <a:ext cx="11384280" cy="822960"/>
          </a:xfrm>
        </p:spPr>
        <p:txBody>
          <a:bodyPr>
            <a:normAutofit/>
          </a:bodyPr>
          <a:lstStyle/>
          <a:p>
            <a:pPr algn="just" hangingPunct="0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этап – самооценка Программы развития (Приложение2);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00367" y="2766320"/>
            <a:ext cx="9951186" cy="468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 для проведения самооценки программы развития проекта ОО</a:t>
            </a:r>
            <a:endParaRPr lang="ru-RU" sz="2400" u="sng" dirty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458469"/>
              </p:ext>
            </p:extLst>
          </p:nvPr>
        </p:nvGraphicFramePr>
        <p:xfrm>
          <a:off x="1112520" y="3694239"/>
          <a:ext cx="10088880" cy="20100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2994"/>
                <a:gridCol w="2116099"/>
                <a:gridCol w="2407727"/>
                <a:gridCol w="2446020"/>
                <a:gridCol w="2606040"/>
              </a:tblGrid>
              <a:tr h="464178">
                <a:tc>
                  <a:txBody>
                    <a:bodyPr/>
                    <a:lstStyle/>
                    <a:p>
                      <a:pPr marL="2540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№</a:t>
                      </a:r>
                      <a:endParaRPr lang="ru-RU" sz="24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Направление НОИ</a:t>
                      </a:r>
                      <a:endParaRPr lang="ru-RU" sz="24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Группа</a:t>
                      </a:r>
                      <a:endParaRPr lang="ru-RU" sz="24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Индикатор </a:t>
                      </a:r>
                      <a:r>
                        <a:rPr lang="ru-RU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или</a:t>
                      </a:r>
                      <a:endParaRPr lang="ru-RU" sz="2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Самооценка</a:t>
                      </a:r>
                      <a:endParaRPr lang="ru-RU" sz="24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488381">
                <a:tc>
                  <a:txBody>
                    <a:bodyPr/>
                    <a:lstStyle/>
                    <a:p>
                      <a:pPr marL="254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п/п</a:t>
                      </a:r>
                      <a:endParaRPr lang="ru-RU" sz="24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«ННШ»</a:t>
                      </a:r>
                      <a:endParaRPr lang="ru-RU" sz="2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индикаторов</a:t>
                      </a:r>
                      <a:endParaRPr lang="ru-RU" sz="24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2700" marR="0" lvl="0" indent="0" algn="l" defTabSz="914400" rtl="0" eaLnBrk="1" fontAlgn="auto" latinLnBrk="0" hangingPunct="1">
                        <a:lnSpc>
                          <a:spcPts val="13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</a:rPr>
                        <a:t>характеристика</a:t>
                      </a: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97D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программы</a:t>
                      </a:r>
                      <a:endParaRPr lang="ru-RU" sz="24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4883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24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2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2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24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развития ОУ,</a:t>
                      </a:r>
                      <a:endParaRPr lang="ru-RU" sz="24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4883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24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24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24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24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0-3 балла</a:t>
                      </a:r>
                      <a:endParaRPr lang="ru-RU" sz="2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97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2520" y="335280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Возможные этапы по разработке Программы развития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11480" y="1691640"/>
            <a:ext cx="11384280" cy="4457700"/>
          </a:xfrm>
        </p:spPr>
        <p:txBody>
          <a:bodyPr>
            <a:noAutofit/>
          </a:bodyPr>
          <a:lstStyle/>
          <a:p>
            <a:pPr hangingPunct="0"/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5 этап – общественное обсуждение Программы (с использованием сайта, сети и других средств коммуникации); </a:t>
            </a:r>
          </a:p>
          <a:p>
            <a:pPr hangingPunct="0"/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- 6 этап – проведение итогового заседания Совета, на котором Программа будет принята в окончательной редакции; </a:t>
            </a:r>
          </a:p>
          <a:p>
            <a:pPr lvl="0" hangingPunct="0"/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7 этап – согласование / утверждение Программы Учредителем. </a:t>
            </a:r>
          </a:p>
          <a:p>
            <a:pPr algn="just" hangingPunct="0">
              <a:lnSpc>
                <a:spcPct val="107000"/>
              </a:lnSpc>
              <a:spcAft>
                <a:spcPts val="0"/>
              </a:spcAft>
            </a:pPr>
            <a:endParaRPr lang="ru-RU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6470" y="4971348"/>
            <a:ext cx="2263140" cy="1589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88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784860" y="2477643"/>
            <a:ext cx="10119360" cy="1591437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Срок реализации 3-5 </a:t>
            </a:r>
            <a:r>
              <a:rPr lang="ru-RU" sz="3200" b="1" smtClean="0">
                <a:solidFill>
                  <a:schemeClr val="tx2">
                    <a:lumMod val="75000"/>
                  </a:schemeClr>
                </a:solidFill>
              </a:rPr>
              <a:t>лет </a:t>
            </a:r>
            <a:endParaRPr lang="ru-RU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Программа развития – публичный документ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64614" y="861959"/>
            <a:ext cx="312297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Заключение </a:t>
            </a:r>
            <a:endParaRPr lang="ru-RU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406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2620" y="3764280"/>
            <a:ext cx="2606040" cy="260604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4840" y="1851660"/>
            <a:ext cx="9319260" cy="4518660"/>
          </a:xfrm>
        </p:spPr>
        <p:txBody>
          <a:bodyPr>
            <a:normAutofit/>
          </a:bodyPr>
          <a:lstStyle/>
          <a:p>
            <a:pPr lvl="0" hangingPunct="0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внедрение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«профессионального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стандарта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педагога»; 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  <a:p>
            <a:pPr lvl="0" hangingPunct="0"/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реализация Концепции развития математического образования в Российской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Федерации;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  <a:p>
            <a:pPr lvl="0" hangingPunct="0"/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 реализация Концепции развития дополнительного образования детей в Российской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Федерации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62816" y="418237"/>
            <a:ext cx="601562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Федеральные документы</a:t>
            </a:r>
            <a:endParaRPr lang="ru-RU" sz="4000" b="1" dirty="0">
              <a:ln w="13462">
                <a:solidFill>
                  <a:prstClr val="white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bl" rotWithShape="0">
                  <a:srgbClr val="4BACC6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816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4840" y="1851660"/>
            <a:ext cx="8717279" cy="45186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Документ, обеспечивающий достижение </a:t>
            </a:r>
            <a:r>
              <a:rPr lang="ru-RU" sz="4000" b="1" i="1" dirty="0" smtClean="0">
                <a:solidFill>
                  <a:schemeClr val="accent4">
                    <a:lumMod val="50000"/>
                  </a:schemeClr>
                </a:solidFill>
              </a:rPr>
              <a:t>стратегических</a:t>
            </a: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 и </a:t>
            </a:r>
            <a:r>
              <a:rPr lang="ru-RU" sz="4000" b="1" i="1" dirty="0" smtClean="0">
                <a:solidFill>
                  <a:schemeClr val="accent4">
                    <a:lumMod val="50000"/>
                  </a:schemeClr>
                </a:solidFill>
              </a:rPr>
              <a:t>тактических</a:t>
            </a: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4000" b="1" i="1" dirty="0" smtClean="0">
                <a:solidFill>
                  <a:schemeClr val="accent4">
                    <a:lumMod val="50000"/>
                  </a:schemeClr>
                </a:solidFill>
              </a:rPr>
              <a:t>задач</a:t>
            </a: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 с учетом приоритетов и целей государственной политики</a:t>
            </a:r>
            <a:endParaRPr lang="ru-RU" sz="4000" dirty="0">
              <a:solidFill>
                <a:schemeClr val="accent4">
                  <a:lumMod val="50000"/>
                </a:schemeClr>
              </a:solidFill>
            </a:endParaRPr>
          </a:p>
          <a:p>
            <a:pPr lvl="1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7820" y="2590800"/>
            <a:ext cx="2606040" cy="260604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149408" y="418237"/>
            <a:ext cx="584243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Программа развития ОО</a:t>
            </a:r>
            <a:endParaRPr lang="ru-RU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078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4840" y="1851660"/>
            <a:ext cx="8717279" cy="45186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Направлен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 на достижение стратегических целей</a:t>
            </a:r>
          </a:p>
          <a:p>
            <a:pPr marL="45720" indent="0">
              <a:buNone/>
            </a:pP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 Учитывает</a:t>
            </a:r>
            <a:r>
              <a:rPr lang="ru-RU" sz="28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приоритеты государственной политики в сфере образования и результаты проблемного анализа образовательной ситуации на основе: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планирования системных позитивных изменений;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описания </a:t>
            </a:r>
            <a:r>
              <a:rPr lang="ru-RU" sz="2800" dirty="0">
                <a:solidFill>
                  <a:schemeClr val="accent4">
                    <a:lumMod val="50000"/>
                  </a:schemeClr>
                </a:solidFill>
              </a:rPr>
              <a:t>содержания инновационной деятельности и механизмов её 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финансирования;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критериев </a:t>
            </a:r>
            <a:r>
              <a:rPr lang="ru-RU" sz="2800" dirty="0">
                <a:solidFill>
                  <a:schemeClr val="accent4">
                    <a:lumMod val="50000"/>
                  </a:schemeClr>
                </a:solidFill>
              </a:rPr>
              <a:t>количественной и качественной оценки достижения планируемых результатов.</a:t>
            </a:r>
          </a:p>
          <a:p>
            <a:pPr lvl="1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7820" y="2590800"/>
            <a:ext cx="2606040" cy="260604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453544" y="418237"/>
            <a:ext cx="707155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Программа развития – </a:t>
            </a:r>
            <a:br>
              <a:rPr lang="ru-RU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</a:br>
            <a:r>
              <a:rPr lang="ru-RU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управленческий документ ОО</a:t>
            </a:r>
            <a:endParaRPr lang="ru-RU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078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64216" y="593990"/>
            <a:ext cx="7880939" cy="12618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8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Компетенция по разработке и </a:t>
            </a:r>
          </a:p>
          <a:p>
            <a:pPr algn="ctr"/>
            <a:r>
              <a:rPr lang="ru-RU" sz="38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утверждению программы развития</a:t>
            </a:r>
            <a:endParaRPr lang="ru-RU" sz="3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502920" y="2370962"/>
            <a:ext cx="11003280" cy="4060317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Ст.28 п. 7 ФЗ «Об образовании в РФ» №273-ФЗ от 29.12.2012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«К компетенции ОО в установленной сфере деятельности относятся: …</a:t>
            </a:r>
            <a:r>
              <a:rPr lang="ru-RU" sz="3200" b="1" i="1" dirty="0" smtClean="0">
                <a:solidFill>
                  <a:srgbClr val="002060"/>
                </a:solidFill>
              </a:rPr>
              <a:t>разработка и утверждение по согласованию с учредителем программы развития образовательной организации</a:t>
            </a:r>
            <a:r>
              <a:rPr lang="ru-RU" sz="3200" i="1" dirty="0" smtClean="0">
                <a:solidFill>
                  <a:srgbClr val="002060"/>
                </a:solidFill>
              </a:rPr>
              <a:t>, если иное не установлено настоящим Федеральным законом</a:t>
            </a:r>
            <a:r>
              <a:rPr lang="ru-RU" sz="3200" dirty="0" smtClean="0">
                <a:solidFill>
                  <a:srgbClr val="002060"/>
                </a:solidFill>
              </a:rPr>
              <a:t>».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91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340" y="3794760"/>
            <a:ext cx="2606040" cy="260604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479197"/>
            <a:ext cx="1199388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Программа развития: отличительные особенности</a:t>
            </a:r>
            <a:endParaRPr lang="ru-RU" sz="4000" b="1" dirty="0">
              <a:ln w="13462">
                <a:solidFill>
                  <a:prstClr val="white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bl" rotWithShape="0">
                  <a:srgbClr val="4BACC6"/>
                </a:outerShdw>
              </a:effectLst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9506" y="1187083"/>
            <a:ext cx="6613034" cy="5299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35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956992" y="634562"/>
            <a:ext cx="8244886" cy="67710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Программа </a:t>
            </a:r>
            <a:r>
              <a:rPr lang="ru-RU" sz="3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развития </a:t>
            </a:r>
            <a:r>
              <a:rPr lang="ru-RU" sz="3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ОО отображает</a:t>
            </a:r>
            <a:endParaRPr lang="ru-RU" sz="3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исходное состояние;</a:t>
            </a:r>
          </a:p>
          <a:p>
            <a:pPr lvl="0"/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образ желаемого будущего (концепция ОО);</a:t>
            </a:r>
          </a:p>
          <a:p>
            <a:pPr lvl="0"/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последовательность действий по переводу ОО от настоящего к будущему;</a:t>
            </a:r>
          </a:p>
          <a:p>
            <a:pPr lvl="0"/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анализ возможных затруднений и проблем, их решение.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978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24079" y="199481"/>
            <a:ext cx="112657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Варианты структуры </a:t>
            </a:r>
            <a:r>
              <a:rPr lang="ru-RU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и содержанию Программы </a:t>
            </a:r>
            <a:endParaRPr lang="ru-RU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73436" y="907367"/>
            <a:ext cx="10355580" cy="5296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  <a:tabLst>
                <a:tab pos="428625" algn="l"/>
                <a:tab pos="685800" algn="l"/>
              </a:tabLst>
            </a:pPr>
            <a: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вариант (по </a:t>
            </a:r>
            <a:r>
              <a:rPr lang="ru-RU" sz="2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А.Моисееву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  <a:tab pos="6858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Краткая аннотация (паспорт) документа.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  <a:tab pos="6858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Краткая информационная справка об образовательном учреждении.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  <a:tab pos="6858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Аналитическо-прогностическое обоснование.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  <a:tab pos="6858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Концептуальный проект желаемого будущего. 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  <a:tab pos="6858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Стратегия и тактика перехода учреждения в новое состояние.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  <a:tab pos="6858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Приложения.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89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азис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Основа</Template>
  <TotalTime>1375</TotalTime>
  <Words>1054</Words>
  <Application>Microsoft Office PowerPoint</Application>
  <PresentationFormat>Широкоэкранный</PresentationFormat>
  <Paragraphs>253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5" baseType="lpstr">
      <vt:lpstr>Calibri</vt:lpstr>
      <vt:lpstr>Corbel</vt:lpstr>
      <vt:lpstr>Symbol</vt:lpstr>
      <vt:lpstr>Times New Roman</vt:lpstr>
      <vt:lpstr>Wingdings</vt:lpstr>
      <vt:lpstr>Базис</vt:lpstr>
      <vt:lpstr>ОРГАНИЗАЦИЯ разработки и программы развития образовательной организации в условиях реализации ФГос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Возможные этапы по разработке Программы развития</vt:lpstr>
      <vt:lpstr>Состав рабочих групп</vt:lpstr>
      <vt:lpstr>Возможные этапы по разработке Программы развития</vt:lpstr>
      <vt:lpstr>Возможные этапы по разработке Программы развития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развития и  основная образовательная программа. Стратегия и тактика проектирования в условиях реализации ФГОС</dc:title>
  <dc:creator>Ольга</dc:creator>
  <cp:lastModifiedBy>Фликова Ольга Владимировна</cp:lastModifiedBy>
  <cp:revision>126</cp:revision>
  <dcterms:created xsi:type="dcterms:W3CDTF">2014-04-21T08:51:22Z</dcterms:created>
  <dcterms:modified xsi:type="dcterms:W3CDTF">2022-01-27T02:58:59Z</dcterms:modified>
</cp:coreProperties>
</file>