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6"/>
  </p:notesMasterIdLst>
  <p:sldIdLst>
    <p:sldId id="256" r:id="rId2"/>
    <p:sldId id="259" r:id="rId3"/>
    <p:sldId id="376" r:id="rId4"/>
    <p:sldId id="394" r:id="rId5"/>
    <p:sldId id="395" r:id="rId6"/>
    <p:sldId id="396" r:id="rId7"/>
    <p:sldId id="397" r:id="rId8"/>
    <p:sldId id="260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8" r:id="rId26"/>
    <p:sldId id="331" r:id="rId27"/>
    <p:sldId id="332" r:id="rId28"/>
    <p:sldId id="333" r:id="rId29"/>
    <p:sldId id="334" r:id="rId30"/>
    <p:sldId id="335" r:id="rId31"/>
    <p:sldId id="356" r:id="rId32"/>
    <p:sldId id="357" r:id="rId33"/>
    <p:sldId id="358" r:id="rId34"/>
    <p:sldId id="359" r:id="rId35"/>
    <p:sldId id="336" r:id="rId36"/>
    <p:sldId id="377" r:id="rId37"/>
    <p:sldId id="337" r:id="rId38"/>
    <p:sldId id="342" r:id="rId39"/>
    <p:sldId id="360" r:id="rId40"/>
    <p:sldId id="361" r:id="rId41"/>
    <p:sldId id="345" r:id="rId42"/>
    <p:sldId id="362" r:id="rId43"/>
    <p:sldId id="363" r:id="rId44"/>
    <p:sldId id="365" r:id="rId45"/>
    <p:sldId id="366" r:id="rId46"/>
    <p:sldId id="367" r:id="rId47"/>
    <p:sldId id="347" r:id="rId48"/>
    <p:sldId id="262" r:id="rId49"/>
    <p:sldId id="271" r:id="rId50"/>
    <p:sldId id="273" r:id="rId51"/>
    <p:sldId id="274" r:id="rId52"/>
    <p:sldId id="276" r:id="rId53"/>
    <p:sldId id="277" r:id="rId54"/>
    <p:sldId id="278" r:id="rId55"/>
    <p:sldId id="282" r:id="rId56"/>
    <p:sldId id="283" r:id="rId57"/>
    <p:sldId id="284" r:id="rId58"/>
    <p:sldId id="285" r:id="rId59"/>
    <p:sldId id="286" r:id="rId60"/>
    <p:sldId id="287" r:id="rId61"/>
    <p:sldId id="288" r:id="rId62"/>
    <p:sldId id="289" r:id="rId63"/>
    <p:sldId id="399" r:id="rId64"/>
    <p:sldId id="402" r:id="rId65"/>
    <p:sldId id="400" r:id="rId66"/>
    <p:sldId id="401" r:id="rId67"/>
    <p:sldId id="403" r:id="rId68"/>
    <p:sldId id="408" r:id="rId69"/>
    <p:sldId id="404" r:id="rId70"/>
    <p:sldId id="405" r:id="rId71"/>
    <p:sldId id="406" r:id="rId72"/>
    <p:sldId id="407" r:id="rId73"/>
    <p:sldId id="409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94" autoAdjust="0"/>
    <p:restoredTop sz="85932" autoAdjust="0"/>
  </p:normalViewPr>
  <p:slideViewPr>
    <p:cSldViewPr>
      <p:cViewPr varScale="1">
        <p:scale>
          <a:sx n="59" d="100"/>
          <a:sy n="59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EF606-0AD9-4129-B2AA-3375E76E652E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F609-686A-42D2-9A11-836471E78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ChangeArrowheads="1"/>
          </p:cNvSpPr>
          <p:nvPr/>
        </p:nvSpPr>
        <p:spPr bwMode="auto">
          <a:xfrm>
            <a:off x="3881209" y="8685103"/>
            <a:ext cx="2950869" cy="43310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4F22A55B-7B4D-4087-A542-66D2BC9A7373}" type="slidenum">
              <a:rPr lang="ru-RU" sz="12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hangingPunct="0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26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2771" name="Text Box 1"/>
          <p:cNvSpPr>
            <a:spLocks noChangeArrowheads="1"/>
          </p:cNvSpPr>
          <p:nvPr/>
        </p:nvSpPr>
        <p:spPr bwMode="auto">
          <a:xfrm>
            <a:off x="3881208" y="8685103"/>
            <a:ext cx="2971031" cy="45210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1F6E1196-4817-4E3C-AF4F-CB3DF3A6D962}" type="slidenum">
              <a:rPr lang="ru-RU" sz="12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hangingPunct="0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26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2772" name="Text Box 2"/>
          <p:cNvSpPr>
            <a:spLocks noChangeArrowheads="1"/>
          </p:cNvSpPr>
          <p:nvPr/>
        </p:nvSpPr>
        <p:spPr bwMode="auto">
          <a:xfrm>
            <a:off x="3881208" y="8686461"/>
            <a:ext cx="2973912" cy="45482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E988DEB5-752E-4A74-A65D-9B7507205FB6}" type="slidenum">
              <a:rPr lang="ru-RU" sz="12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hangingPunct="0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26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2773" name="Text Box 3"/>
          <p:cNvSpPr>
            <a:spLocks noChangeArrowheads="1"/>
          </p:cNvSpPr>
          <p:nvPr/>
        </p:nvSpPr>
        <p:spPr bwMode="auto">
          <a:xfrm>
            <a:off x="0" y="0"/>
            <a:ext cx="1441" cy="135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78903" tIns="39452" rIns="78903" bIns="39452" anchor="b"/>
          <a:lstStyle/>
          <a:p>
            <a:pPr hangingPunct="0">
              <a:lnSpc>
                <a:spcPct val="9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C7C3E8D8-3157-4CDC-BDF0-C2275BC112E8}" type="slidenum">
              <a:rPr lang="ru-RU" sz="1200">
                <a:solidFill>
                  <a:srgbClr val="FFFFFF"/>
                </a:solidFill>
                <a:cs typeface="Lucida Sans Unicode" pitchFamily="34" charset="0"/>
              </a:rPr>
              <a:pPr hangingPunct="0">
                <a:lnSpc>
                  <a:spcPct val="93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26</a:t>
            </a:fld>
            <a:endParaRPr lang="ru-RU" sz="1200" dirty="0">
              <a:solidFill>
                <a:srgbClr val="FFFFFF"/>
              </a:solidFill>
              <a:cs typeface="Lucida Sans Unicode" pitchFamily="34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3881208" y="8685103"/>
            <a:ext cx="2969592" cy="4507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78903" tIns="39452" rIns="78903" bIns="39452"/>
          <a:lstStyle/>
          <a:p>
            <a:pPr algn="r" hangingPunct="0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394E2925-118D-4701-A948-F47C596305CA}" type="slidenum">
              <a:rPr lang="ru-RU" sz="12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hangingPunct="0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26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" name="Образ слайда 6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54537" cy="34163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6" name="Заметки 7"/>
          <p:cNvSpPr txBox="1">
            <a:spLocks noGrp="1"/>
          </p:cNvSpPr>
          <p:nvPr>
            <p:ph type="body" sz="quarter" idx="1"/>
          </p:nvPr>
        </p:nvSpPr>
        <p:spPr>
          <a:xfrm>
            <a:off x="685512" y="4343231"/>
            <a:ext cx="184731" cy="276999"/>
          </a:xfrm>
          <a:ln/>
        </p:spPr>
        <p:txBody>
          <a:bodyPr wrap="none" anchor="ctr">
            <a:spAutoFit/>
          </a:bodyPr>
          <a:lstStyle/>
          <a:p>
            <a:pPr eaLnBrk="1"/>
            <a:endParaRPr smtClean="0">
              <a:latin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907" tIns="39449" rIns="78907" bIns="39449" anchor="b"/>
          <a:lstStyle/>
          <a:p>
            <a:pPr hangingPunct="0">
              <a:lnSpc>
                <a:spcPct val="93000"/>
              </a:lnSpc>
            </a:pPr>
            <a:fld id="{1C7AD8A6-FAB8-4A03-AA27-5ECF548EEDE9}" type="slidenum">
              <a:rPr lang="ru-RU" sz="1200">
                <a:solidFill>
                  <a:srgbClr val="FFFFFF"/>
                </a:solidFill>
              </a:rPr>
              <a:pPr hangingPunct="0">
                <a:lnSpc>
                  <a:spcPct val="93000"/>
                </a:lnSpc>
              </a:pPr>
              <a:t>47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3881208" y="8685103"/>
            <a:ext cx="2971031" cy="45210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798A24-2C7B-4728-A7BD-7407C7AFFF7D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47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3881208" y="8686461"/>
            <a:ext cx="2973912" cy="4548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46A29F-FC0A-49F2-A56F-2DAAC3957798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47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0" y="0"/>
            <a:ext cx="1441" cy="1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AC6554-296C-457C-89CF-6BB57D47F1AB}" type="slidenum">
              <a:rPr lang="ru-RU" sz="1200" kern="0">
                <a:solidFill>
                  <a:srgbClr val="FFFFFF"/>
                </a:solidFill>
                <a:latin typeface="Arial" pitchFamily="18"/>
                <a:ea typeface="Lucida Sans Unicode" pitchFamily="1"/>
                <a:cs typeface="Lucida Sans Unicode" pitchFamily="34"/>
              </a:rPr>
              <a:pPr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47</a:t>
            </a:fld>
            <a:endParaRPr lang="ru-RU" sz="1200" kern="0" dirty="0">
              <a:solidFill>
                <a:srgbClr val="FFFFFF"/>
              </a:solidFill>
              <a:latin typeface="Arial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9158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49159" name="Rectangle 5"/>
          <p:cNvSpPr txBox="1">
            <a:spLocks noGrp="1"/>
          </p:cNvSpPr>
          <p:nvPr>
            <p:ph type="body" sz="quarter" idx="1"/>
          </p:nvPr>
        </p:nvSpPr>
        <p:spPr>
          <a:xfrm>
            <a:off x="685512" y="4343231"/>
            <a:ext cx="5479776" cy="4108351"/>
          </a:xfrm>
          <a:ln/>
        </p:spPr>
        <p:txBody>
          <a:bodyPr lIns="78907" tIns="39449" rIns="78907" bIns="39449"/>
          <a:lstStyle/>
          <a:p>
            <a:pPr eaLnBrk="1"/>
            <a:endParaRPr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907" tIns="39449" rIns="78907" bIns="39449" anchor="b"/>
          <a:lstStyle/>
          <a:p>
            <a:pPr hangingPunct="0">
              <a:lnSpc>
                <a:spcPct val="93000"/>
              </a:lnSpc>
            </a:pPr>
            <a:fld id="{8FA9FBC9-49F7-4A54-B2D9-9D7274570062}" type="slidenum">
              <a:rPr lang="ru-RU" sz="1200">
                <a:solidFill>
                  <a:srgbClr val="FFFFFF"/>
                </a:solidFill>
              </a:rPr>
              <a:pPr hangingPunct="0">
                <a:lnSpc>
                  <a:spcPct val="93000"/>
                </a:lnSpc>
              </a:pPr>
              <a:t>74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3881208" y="8685103"/>
            <a:ext cx="2971031" cy="45210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12E631-9AC4-4E47-8629-ECF00F20C9F9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74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3881208" y="8686461"/>
            <a:ext cx="2973912" cy="4548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B84B0E-3B93-4593-A1E2-A27A122C86AC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74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0" y="0"/>
            <a:ext cx="1441" cy="1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B9C56D-94BF-4011-965F-CE034A3E2B18}" type="slidenum">
              <a:rPr lang="ru-RU" sz="1200" kern="0">
                <a:solidFill>
                  <a:srgbClr val="FFFFFF"/>
                </a:solidFill>
                <a:latin typeface="Arial" pitchFamily="18"/>
                <a:ea typeface="Lucida Sans Unicode" pitchFamily="1"/>
                <a:cs typeface="Lucida Sans Unicode" pitchFamily="34"/>
              </a:rPr>
              <a:pPr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74</a:t>
            </a:fld>
            <a:endParaRPr lang="ru-RU" sz="1200" kern="0" dirty="0">
              <a:solidFill>
                <a:srgbClr val="FFFFFF"/>
              </a:solidFill>
              <a:latin typeface="Arial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5837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58375" name="Rectangle 5"/>
          <p:cNvSpPr txBox="1">
            <a:spLocks noGrp="1"/>
          </p:cNvSpPr>
          <p:nvPr>
            <p:ph type="body" sz="quarter" idx="1"/>
          </p:nvPr>
        </p:nvSpPr>
        <p:spPr>
          <a:xfrm>
            <a:off x="685512" y="4343231"/>
            <a:ext cx="5479776" cy="4108351"/>
          </a:xfrm>
          <a:ln/>
        </p:spPr>
        <p:txBody>
          <a:bodyPr lIns="78907" tIns="39449" rIns="78907" bIns="39449"/>
          <a:lstStyle/>
          <a:p>
            <a:pPr eaLnBrk="1"/>
            <a:endParaRPr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907" tIns="39449" rIns="78907" bIns="39449" anchor="b"/>
          <a:lstStyle/>
          <a:p>
            <a:pPr hangingPunct="0">
              <a:lnSpc>
                <a:spcPct val="93000"/>
              </a:lnSpc>
            </a:pPr>
            <a:fld id="{F62D6270-634F-405C-B514-F3082A0AAACE}" type="slidenum">
              <a:rPr lang="ru-RU" sz="1200">
                <a:solidFill>
                  <a:srgbClr val="FFFFFF"/>
                </a:solidFill>
              </a:rPr>
              <a:pPr hangingPunct="0">
                <a:lnSpc>
                  <a:spcPct val="93000"/>
                </a:lnSpc>
              </a:pPr>
              <a:t>27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3881208" y="8685103"/>
            <a:ext cx="2971031" cy="45210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367AEA-1C6E-4D16-A7D2-2ACC7BFDC8C4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3881208" y="8686461"/>
            <a:ext cx="2973912" cy="4548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ECE614-5671-447F-80B5-E1078F0B8663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0" y="0"/>
            <a:ext cx="1441" cy="1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3BE417-66DD-45F4-BB13-5AF9E41514D8}" type="slidenum">
              <a:rPr lang="ru-RU" sz="1200" kern="0">
                <a:solidFill>
                  <a:srgbClr val="FFFFFF"/>
                </a:solidFill>
                <a:latin typeface="Arial" pitchFamily="18"/>
                <a:ea typeface="Lucida Sans Unicode" pitchFamily="1"/>
                <a:cs typeface="Lucida Sans Unicode" pitchFamily="34"/>
              </a:rPr>
              <a:pPr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ru-RU" sz="1200" kern="0" dirty="0">
              <a:solidFill>
                <a:srgbClr val="FFFFFF"/>
              </a:solidFill>
              <a:latin typeface="Arial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33798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3799" name="Rectangle 5"/>
          <p:cNvSpPr txBox="1">
            <a:spLocks noGrp="1"/>
          </p:cNvSpPr>
          <p:nvPr>
            <p:ph type="body" sz="quarter" idx="1"/>
          </p:nvPr>
        </p:nvSpPr>
        <p:spPr>
          <a:xfrm>
            <a:off x="685512" y="4343231"/>
            <a:ext cx="5479776" cy="4108351"/>
          </a:xfrm>
          <a:ln/>
        </p:spPr>
        <p:txBody>
          <a:bodyPr lIns="78907" tIns="39449" rIns="78907" bIns="39449"/>
          <a:lstStyle/>
          <a:p>
            <a:pPr eaLnBrk="1"/>
            <a:endParaRPr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907" tIns="39449" rIns="78907" bIns="39449" anchor="b"/>
          <a:lstStyle/>
          <a:p>
            <a:pPr hangingPunct="0">
              <a:lnSpc>
                <a:spcPct val="93000"/>
              </a:lnSpc>
            </a:pPr>
            <a:fld id="{8E854772-EB30-4AE3-BD11-741CF0B14968}" type="slidenum">
              <a:rPr lang="ru-RU" sz="1200">
                <a:solidFill>
                  <a:srgbClr val="FFFFFF"/>
                </a:solidFill>
              </a:rPr>
              <a:pPr hangingPunct="0">
                <a:lnSpc>
                  <a:spcPct val="93000"/>
                </a:lnSpc>
              </a:pPr>
              <a:t>28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3881208" y="8685103"/>
            <a:ext cx="2971031" cy="45210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709184-CBD8-4806-A549-8FCCE7008930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3881208" y="8686461"/>
            <a:ext cx="2973912" cy="4548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6A1411-0FED-4144-B01B-D8EC6AF4B926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0" y="0"/>
            <a:ext cx="1441" cy="1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91F493-C951-4E9D-9048-E69AC27BB5E3}" type="slidenum">
              <a:rPr lang="ru-RU" sz="1200" kern="0">
                <a:solidFill>
                  <a:srgbClr val="FFFFFF"/>
                </a:solidFill>
                <a:latin typeface="Arial" pitchFamily="18"/>
                <a:ea typeface="Lucida Sans Unicode" pitchFamily="1"/>
                <a:cs typeface="Lucida Sans Unicode" pitchFamily="34"/>
              </a:rPr>
              <a:pPr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ru-RU" sz="1200" kern="0" dirty="0">
              <a:solidFill>
                <a:srgbClr val="FFFFFF"/>
              </a:solidFill>
              <a:latin typeface="Arial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3482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4823" name="Rectangle 5"/>
          <p:cNvSpPr txBox="1">
            <a:spLocks noGrp="1"/>
          </p:cNvSpPr>
          <p:nvPr>
            <p:ph type="body" sz="quarter" idx="1"/>
          </p:nvPr>
        </p:nvSpPr>
        <p:spPr>
          <a:xfrm>
            <a:off x="685512" y="4343231"/>
            <a:ext cx="5479776" cy="4108351"/>
          </a:xfrm>
          <a:ln/>
        </p:spPr>
        <p:txBody>
          <a:bodyPr lIns="78907" tIns="39449" rIns="78907" bIns="39449"/>
          <a:lstStyle/>
          <a:p>
            <a:pPr eaLnBrk="1"/>
            <a:endParaRPr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907" tIns="39449" rIns="78907" bIns="39449" anchor="b"/>
          <a:lstStyle/>
          <a:p>
            <a:pPr hangingPunct="0">
              <a:lnSpc>
                <a:spcPct val="93000"/>
              </a:lnSpc>
            </a:pPr>
            <a:fld id="{AA4F88EC-9446-4B90-96F0-EF758B11259D}" type="slidenum">
              <a:rPr lang="ru-RU" sz="1200">
                <a:solidFill>
                  <a:srgbClr val="FFFFFF"/>
                </a:solidFill>
              </a:rPr>
              <a:pPr hangingPunct="0">
                <a:lnSpc>
                  <a:spcPct val="93000"/>
                </a:lnSpc>
              </a:pPr>
              <a:t>29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3881208" y="8685103"/>
            <a:ext cx="2971031" cy="45210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77411C-FBF7-48EB-AAFE-A166BDD4F44C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3881208" y="8686461"/>
            <a:ext cx="2973912" cy="4548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66155C-0BE0-424C-A35B-2E9A8899A4C6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0" y="0"/>
            <a:ext cx="1441" cy="1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B33A72-7314-4E08-BD25-A904D5435D16}" type="slidenum">
              <a:rPr lang="ru-RU" sz="1200" kern="0">
                <a:solidFill>
                  <a:srgbClr val="FFFFFF"/>
                </a:solidFill>
                <a:latin typeface="Arial" pitchFamily="18"/>
                <a:ea typeface="Lucida Sans Unicode" pitchFamily="1"/>
                <a:cs typeface="Lucida Sans Unicode" pitchFamily="34"/>
              </a:rPr>
              <a:pPr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ru-RU" sz="1200" kern="0" dirty="0">
              <a:solidFill>
                <a:srgbClr val="FFFFFF"/>
              </a:solidFill>
              <a:latin typeface="Arial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3584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5847" name="Rectangle 5"/>
          <p:cNvSpPr txBox="1">
            <a:spLocks noGrp="1"/>
          </p:cNvSpPr>
          <p:nvPr>
            <p:ph type="body" sz="quarter" idx="1"/>
          </p:nvPr>
        </p:nvSpPr>
        <p:spPr>
          <a:xfrm>
            <a:off x="685512" y="4343231"/>
            <a:ext cx="5479776" cy="4108351"/>
          </a:xfrm>
          <a:ln/>
        </p:spPr>
        <p:txBody>
          <a:bodyPr lIns="78907" tIns="39449" rIns="78907" bIns="39449"/>
          <a:lstStyle/>
          <a:p>
            <a:pPr eaLnBrk="1"/>
            <a:endParaRPr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907" tIns="39449" rIns="78907" bIns="39449" anchor="b"/>
          <a:lstStyle/>
          <a:p>
            <a:pPr hangingPunct="0">
              <a:lnSpc>
                <a:spcPct val="93000"/>
              </a:lnSpc>
            </a:pPr>
            <a:fld id="{1ECFDD62-B0C8-4D7A-BEC7-CEE8D68D3281}" type="slidenum">
              <a:rPr lang="ru-RU" sz="1200">
                <a:solidFill>
                  <a:srgbClr val="FFFFFF"/>
                </a:solidFill>
              </a:rPr>
              <a:pPr hangingPunct="0">
                <a:lnSpc>
                  <a:spcPct val="93000"/>
                </a:lnSpc>
              </a:pPr>
              <a:t>30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3881208" y="8685103"/>
            <a:ext cx="2971031" cy="45210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3F51E9-8048-4100-ACDF-E554E11C11BE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3881208" y="8686461"/>
            <a:ext cx="2973912" cy="4548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B7ED7F-E519-4104-B63A-42F98993B935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0" y="0"/>
            <a:ext cx="1441" cy="1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C29A29-D47B-4647-BDC3-91ABDF81B919}" type="slidenum">
              <a:rPr lang="ru-RU" sz="1200" kern="0">
                <a:solidFill>
                  <a:srgbClr val="FFFFFF"/>
                </a:solidFill>
                <a:latin typeface="Arial" pitchFamily="18"/>
                <a:ea typeface="Lucida Sans Unicode" pitchFamily="1"/>
                <a:cs typeface="Lucida Sans Unicode" pitchFamily="34"/>
              </a:rPr>
              <a:pPr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ru-RU" sz="1200" kern="0" dirty="0">
              <a:solidFill>
                <a:srgbClr val="FFFFFF"/>
              </a:solidFill>
              <a:latin typeface="Arial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36870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6871" name="Rectangle 5"/>
          <p:cNvSpPr txBox="1">
            <a:spLocks noGrp="1"/>
          </p:cNvSpPr>
          <p:nvPr>
            <p:ph type="body" sz="quarter" idx="1"/>
          </p:nvPr>
        </p:nvSpPr>
        <p:spPr>
          <a:xfrm>
            <a:off x="685512" y="4343231"/>
            <a:ext cx="5479776" cy="4108351"/>
          </a:xfrm>
          <a:ln/>
        </p:spPr>
        <p:txBody>
          <a:bodyPr lIns="78907" tIns="39449" rIns="78907" bIns="39449"/>
          <a:lstStyle/>
          <a:p>
            <a:pPr eaLnBrk="1"/>
            <a:endParaRPr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907" tIns="39449" rIns="78907" bIns="39449" anchor="b"/>
          <a:lstStyle/>
          <a:p>
            <a:pPr hangingPunct="0">
              <a:lnSpc>
                <a:spcPct val="93000"/>
              </a:lnSpc>
            </a:pPr>
            <a:fld id="{98A6E7F6-391E-4350-8B5A-63A02ED5915A}" type="slidenum">
              <a:rPr lang="ru-RU" sz="1200">
                <a:solidFill>
                  <a:srgbClr val="FFFFFF"/>
                </a:solidFill>
              </a:rPr>
              <a:pPr hangingPunct="0">
                <a:lnSpc>
                  <a:spcPct val="93000"/>
                </a:lnSpc>
              </a:pPr>
              <a:t>35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3881208" y="8685103"/>
            <a:ext cx="2971031" cy="45210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82E4FF-9CE7-45D7-9425-8BCADA34EF13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35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3881208" y="8686461"/>
            <a:ext cx="2973912" cy="4548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1C8D50-9DF7-4E32-BBB5-847EF2168231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35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0" y="0"/>
            <a:ext cx="1441" cy="1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480057-68F1-465C-9347-3A464CFF6A2A}" type="slidenum">
              <a:rPr lang="ru-RU" sz="1200" kern="0">
                <a:solidFill>
                  <a:srgbClr val="FFFFFF"/>
                </a:solidFill>
                <a:latin typeface="Arial" pitchFamily="18"/>
                <a:ea typeface="Lucida Sans Unicode" pitchFamily="1"/>
                <a:cs typeface="Lucida Sans Unicode" pitchFamily="34"/>
              </a:rPr>
              <a:pPr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35</a:t>
            </a:fld>
            <a:endParaRPr lang="ru-RU" sz="1200" kern="0" dirty="0">
              <a:solidFill>
                <a:srgbClr val="FFFFFF"/>
              </a:solidFill>
              <a:latin typeface="Arial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3789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7895" name="Rectangle 5"/>
          <p:cNvSpPr txBox="1">
            <a:spLocks noGrp="1"/>
          </p:cNvSpPr>
          <p:nvPr>
            <p:ph type="body" sz="quarter" idx="1"/>
          </p:nvPr>
        </p:nvSpPr>
        <p:spPr>
          <a:xfrm>
            <a:off x="685512" y="4343231"/>
            <a:ext cx="5479776" cy="4108351"/>
          </a:xfrm>
          <a:ln/>
        </p:spPr>
        <p:txBody>
          <a:bodyPr lIns="78907" tIns="39449" rIns="78907" bIns="39449"/>
          <a:lstStyle/>
          <a:p>
            <a:pPr eaLnBrk="1"/>
            <a:endParaRPr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907" tIns="39449" rIns="78907" bIns="39449" anchor="b"/>
          <a:lstStyle/>
          <a:p>
            <a:pPr hangingPunct="0">
              <a:lnSpc>
                <a:spcPct val="93000"/>
              </a:lnSpc>
            </a:pPr>
            <a:fld id="{D92501A6-75C5-49AB-BFC0-9B38A3FA0989}" type="slidenum">
              <a:rPr lang="ru-RU" sz="1200">
                <a:solidFill>
                  <a:srgbClr val="FFFFFF"/>
                </a:solidFill>
              </a:rPr>
              <a:pPr hangingPunct="0">
                <a:lnSpc>
                  <a:spcPct val="93000"/>
                </a:lnSpc>
              </a:pPr>
              <a:t>37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3881208" y="8685103"/>
            <a:ext cx="2971031" cy="45210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720B5B-C6E7-4606-A0F8-0EE44283F67E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37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3881208" y="8686461"/>
            <a:ext cx="2973912" cy="4548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D5E08C-4752-4734-9850-2FA981822A4A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37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0" y="0"/>
            <a:ext cx="1441" cy="1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1C6819-763C-4C05-8B88-B3C00F75C366}" type="slidenum">
              <a:rPr lang="ru-RU" sz="1200" kern="0">
                <a:solidFill>
                  <a:srgbClr val="FFFFFF"/>
                </a:solidFill>
                <a:latin typeface="Arial" pitchFamily="18"/>
                <a:ea typeface="Lucida Sans Unicode" pitchFamily="1"/>
                <a:cs typeface="Lucida Sans Unicode" pitchFamily="34"/>
              </a:rPr>
              <a:pPr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37</a:t>
            </a:fld>
            <a:endParaRPr lang="ru-RU" sz="1200" kern="0" dirty="0">
              <a:solidFill>
                <a:srgbClr val="FFFFFF"/>
              </a:solidFill>
              <a:latin typeface="Arial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38918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8919" name="Rectangle 5"/>
          <p:cNvSpPr txBox="1">
            <a:spLocks noGrp="1"/>
          </p:cNvSpPr>
          <p:nvPr>
            <p:ph type="body" sz="quarter" idx="1"/>
          </p:nvPr>
        </p:nvSpPr>
        <p:spPr>
          <a:xfrm>
            <a:off x="685512" y="4343231"/>
            <a:ext cx="5479776" cy="4108351"/>
          </a:xfrm>
          <a:ln/>
        </p:spPr>
        <p:txBody>
          <a:bodyPr lIns="78907" tIns="39449" rIns="78907" bIns="39449"/>
          <a:lstStyle/>
          <a:p>
            <a:pPr eaLnBrk="1"/>
            <a:endParaRPr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54537" cy="34163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4035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512" y="4343231"/>
            <a:ext cx="5474015" cy="4026890"/>
          </a:xfrm>
        </p:spPr>
        <p:txBody>
          <a:bodyPr/>
          <a:lstStyle/>
          <a:p>
            <a:pPr eaLnBrk="1"/>
            <a:endParaRPr smtClean="0">
              <a:latin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54537" cy="34163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7107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512" y="4343231"/>
            <a:ext cx="159412" cy="267527"/>
          </a:xfrm>
        </p:spPr>
        <p:txBody>
          <a:bodyPr wrap="none" lIns="78903" tIns="41030" rIns="78903" bIns="41030" anchor="ctr">
            <a:spAutoFit/>
          </a:bodyPr>
          <a:lstStyle/>
          <a:p>
            <a:pPr eaLnBrk="1"/>
            <a:endParaRPr smtClean="0">
              <a:latin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7FFC97-9079-4BFB-9C49-4CA601FA48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4D34FE-C00D-4A6D-A9F4-736F9D5079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F3295E-1DC7-4402-8EE7-6E4688FE7B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F15B44-3C83-45B7-B926-5A9C02D725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9D2FC2-8455-40E5-BBC1-3663046A8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C0555B-1775-42CA-B01E-7438C34D91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037554-A515-49F6-97A4-45C3F3265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166C59-AD81-41AA-91B7-8B2721A29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13E432-B841-45A3-B712-E98FCEE073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9652B4-E8FF-4EA8-A574-790201201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D380DD-34DE-4B9A-9421-9C62FA8090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55640BD-66BE-4EA4-9B2A-4CBE3A58E5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t.edu.ru/catalog.aspx?CatalogId=2665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371600" y="1643050"/>
            <a:ext cx="7772400" cy="28575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ОСОБЕННОСТИ ОРГАНИЗАЦИИ ВНЕУРОЧНОЙ ДЕЯТЕЛЬНОСТИ В ОСНОВНОЙ ШКОЛЕ</a:t>
            </a:r>
            <a:endParaRPr lang="ru-RU" sz="5400" dirty="0" smtClean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7858180" cy="709602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/>
              <a:t>Черемисина В. Г.,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/>
              <a:t>зав.каф. НОО </a:t>
            </a:r>
            <a:r>
              <a:rPr lang="ru-RU" sz="2400" dirty="0" err="1" smtClean="0"/>
              <a:t>КРИПКиПРО</a:t>
            </a:r>
            <a:endParaRPr lang="ru-RU" sz="2400" dirty="0"/>
          </a:p>
        </p:txBody>
      </p:sp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00570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cap="small" dirty="0" smtClean="0"/>
              <a:t>III. Требования к структуре основной образовательной программы основного общего образования</a:t>
            </a:r>
            <a:endParaRPr lang="ru-RU" b="1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П13. </a:t>
            </a:r>
            <a:r>
              <a:rPr lang="ru-RU" sz="3200" dirty="0" smtClean="0"/>
              <a:t>в таких формах, как кружки, художественные студии, спортивные клубы и секции, юношеские организации, краеведческая работа, научно-практические конференции,  школьные научные общества, олимпиады, поисковые и научные исследования, общественно полезные  практики, военно-патриотические объединения и т. д.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1538278"/>
          </a:xfrm>
        </p:spPr>
        <p:txBody>
          <a:bodyPr>
            <a:normAutofit fontScale="90000"/>
          </a:bodyPr>
          <a:lstStyle/>
          <a:p>
            <a:r>
              <a:rPr lang="ru-RU" cap="small" dirty="0" smtClean="0"/>
              <a:t>III. Требования к структуре основной образовательной программы основного общего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034366" cy="3929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П13. Формы организации образовательного процесса, </a:t>
            </a:r>
            <a:r>
              <a:rPr lang="ru-RU" sz="3200" b="1" i="1" dirty="0" smtClean="0"/>
              <a:t>чередование урочной и внеурочной деятельности </a:t>
            </a:r>
            <a:r>
              <a:rPr lang="ru-RU" sz="3200" dirty="0" smtClean="0"/>
              <a:t>в рамках реализации основной образовательной программы основного общего образования определяет образовательное учреждение.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cap="small" dirty="0" smtClean="0"/>
              <a:t>III. Требования к структуре основной образовательной программы основного общего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428868"/>
            <a:ext cx="7848600" cy="36972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 15. В целях обеспечения индивидуальных потребностей обучающихся в основной образовательной программе основного общего образования предусматриваются:</a:t>
            </a:r>
          </a:p>
          <a:p>
            <a:r>
              <a:rPr lang="ru-RU" dirty="0" smtClean="0"/>
              <a:t>учебные курсы, обеспечивающие различные интересы обучающихся, в том числе этнокультурные;</a:t>
            </a:r>
          </a:p>
          <a:p>
            <a:r>
              <a:rPr lang="ru-RU" dirty="0" smtClean="0"/>
              <a:t>внеурочная деятельность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cap="small" dirty="0" smtClean="0"/>
              <a:t>IV. Требования к условиям реализации основной образовательной программы основного общего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214554"/>
            <a:ext cx="7848600" cy="3911609"/>
          </a:xfrm>
        </p:spPr>
        <p:txBody>
          <a:bodyPr/>
          <a:lstStyle/>
          <a:p>
            <a:r>
              <a:rPr lang="ru-RU" sz="3600" dirty="0" smtClean="0"/>
              <a:t>П 21. Условия реализации основной образовательной программы основного общего образования должны обеспечивать для участников образовательного процесса возможность: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cap="small" dirty="0" smtClean="0"/>
              <a:t>IV. Требования к условиям реализации основной образовательной программы основного общего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8501122" cy="42148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развития личности, способностей, удовлетворения познавательных интересов, самореализации обучающихся, в том числе одаренных и талантливых, через организацию учебной и внеурочной деятельности, социальной практики, общественно-полезной деятельности, систему кружков, клубов, секций, студий с использованием возможностей учреждений дополнительного образования детей, культуры и спорта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cap="small" dirty="0" smtClean="0"/>
              <a:t>IV. Требования к условиям реализации основной образовательной программы основного общего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500306"/>
            <a:ext cx="7498080" cy="3748094"/>
          </a:xfrm>
        </p:spPr>
        <p:txBody>
          <a:bodyPr/>
          <a:lstStyle/>
          <a:p>
            <a:r>
              <a:rPr lang="ru-RU" sz="3600" dirty="0" smtClean="0"/>
              <a:t>организации сетевого взаимодействия общеобразовательных учреждений, направленного на повышение эффективности образовательного процесса;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cap="small" dirty="0" smtClean="0"/>
              <a:t>IV. Требования к условиям реализации основной образовательной программы основного общего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428868"/>
            <a:ext cx="7498080" cy="3819532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включения обучающихся в процессы преобразования социальной среды населенного пункта, формирования у них лидерских качеств, опыта социальной деятельности, реализации социальных проектов и программ;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cap="small" dirty="0" smtClean="0"/>
              <a:t>IV. Требования к условиям реализации основной образовательной программы основного общего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14554"/>
            <a:ext cx="7498080" cy="4033846"/>
          </a:xfrm>
        </p:spPr>
        <p:txBody>
          <a:bodyPr/>
          <a:lstStyle/>
          <a:p>
            <a:r>
              <a:rPr lang="ru-RU" sz="3600" dirty="0" smtClean="0"/>
              <a:t>формирования у обучающихся опыта самостоятельной образовательной, общественной, проектно-исследовательской и художественной деятельности;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cap="small" dirty="0" smtClean="0"/>
              <a:t>IV. Требования к условиям реализации основной образовательной программы основного общего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</p:spPr>
        <p:txBody>
          <a:bodyPr/>
          <a:lstStyle/>
          <a:p>
            <a:r>
              <a:rPr lang="ru-RU" sz="3600" dirty="0" smtClean="0"/>
              <a:t>формирования у обучающихся экологической грамотности, навыков здорового и безопасного для человека и окружающей его среды образа </a:t>
            </a:r>
            <a:r>
              <a:rPr lang="ru-RU" sz="3600" dirty="0" smtClean="0"/>
              <a:t>жизни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Примерная ООП ООО </a:t>
            </a:r>
            <a:br>
              <a:rPr lang="ru-RU" dirty="0" smtClean="0"/>
            </a:br>
            <a:r>
              <a:rPr lang="ru-RU" dirty="0" smtClean="0"/>
              <a:t>(ВД, </a:t>
            </a:r>
            <a:r>
              <a:rPr lang="ru-RU" dirty="0" err="1" smtClean="0"/>
              <a:t>стр</a:t>
            </a:r>
            <a:r>
              <a:rPr lang="ru-RU" dirty="0" smtClean="0"/>
              <a:t> 371)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47800"/>
            <a:ext cx="8076464" cy="480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Организация занятий по </a:t>
            </a:r>
            <a:r>
              <a:rPr lang="ru-RU" dirty="0" smtClean="0"/>
              <a:t>направлениям </a:t>
            </a:r>
            <a:r>
              <a:rPr lang="ru-RU" b="1" i="1" dirty="0" smtClean="0"/>
              <a:t>внеурочной деятельности является </a:t>
            </a:r>
            <a:r>
              <a:rPr lang="ru-RU" b="1" i="1" dirty="0" smtClean="0"/>
              <a:t>неотъемлемой частью </a:t>
            </a:r>
            <a:r>
              <a:rPr lang="ru-RU" dirty="0" smtClean="0"/>
              <a:t>образовательного процесса в образовательном учреждении.</a:t>
            </a:r>
          </a:p>
          <a:p>
            <a:r>
              <a:rPr lang="ru-RU" dirty="0" smtClean="0"/>
              <a:t>Содержание данных занятий должно формироваться с </a:t>
            </a:r>
            <a:r>
              <a:rPr lang="ru-RU" b="1" i="1" dirty="0" smtClean="0"/>
              <a:t>учётом пожеланий обучающихся и их родителей </a:t>
            </a:r>
            <a:r>
              <a:rPr lang="ru-RU" dirty="0" smtClean="0"/>
              <a:t>(законных представителей) и осуществляться посредством различных форм организации, отличных от урочной системы обучения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</a:rPr>
              <a:t>Внеурочная деятельность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7848600" cy="4144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ru-RU" dirty="0" smtClean="0"/>
              <a:t> - </a:t>
            </a:r>
            <a:r>
              <a:rPr sz="4000" smtClean="0"/>
              <a:t>понятие, объединяющее все виды деятельности школьников (кроме учебной), в которых возможно и целесообразно решение задач их воспитания и </a:t>
            </a:r>
            <a:r>
              <a:rPr sz="4000" smtClean="0"/>
              <a:t>социализации</a:t>
            </a:r>
            <a:endParaRPr sz="4000" smtClean="0"/>
          </a:p>
          <a:p>
            <a:endParaRPr lang="ru-RU" dirty="0" smtClean="0"/>
          </a:p>
        </p:txBody>
      </p:sp>
      <p:pic>
        <p:nvPicPr>
          <p:cNvPr id="4" name="Рисунок 3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506912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/>
          <a:lstStyle/>
          <a:p>
            <a:r>
              <a:rPr lang="ru-RU" dirty="0" smtClean="0"/>
              <a:t>Примерная ООП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 организации внеурочной деятельности обучающихся образовательным учреждением могут использоваться возможности учреждений дополнительного образования, культуры, спорта. В период каникул для продолжения внеурочной деятельности могут использоваться возможности специализированных лагерей, тематических лагерных смен, летних школ.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Примерная ООП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/>
          <a:lstStyle/>
          <a:p>
            <a:r>
              <a:rPr lang="ru-RU" sz="3600" dirty="0" smtClean="0"/>
              <a:t>Принципы чередования учебной и внеурочной деятельности в рамках реализации основной образовательной программы основного общего образования определяет образовательное учреждение.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Примерная ООП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/>
          <a:lstStyle/>
          <a:p>
            <a:r>
              <a:rPr lang="ru-RU" dirty="0" smtClean="0"/>
              <a:t>Для развития потенциала одарённых и талантливых детей с участием самих обучающихся и их семей могут разрабатываться индивидуальные учебные планы, в рамках которых формируется индивидуальная траектория развития обучающегося (содержание дисциплин, курсов, модулей, темп и формы образования).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Примерная ООП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/>
          <a:lstStyle/>
          <a:p>
            <a:r>
              <a:rPr lang="ru-RU" sz="3600" dirty="0" smtClean="0"/>
              <a:t>Реализация индивидуальных учебных планов может быть организована в том числе с помощью дистанционного образования. Реализация индивидуальных учебных планов, программ сопровождается </a:t>
            </a:r>
            <a:r>
              <a:rPr lang="ru-RU" sz="3600" dirty="0" err="1" smtClean="0"/>
              <a:t>тьюторской</a:t>
            </a:r>
            <a:r>
              <a:rPr lang="ru-RU" sz="3600" dirty="0" smtClean="0"/>
              <a:t> поддержкой.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/>
          <a:lstStyle/>
          <a:p>
            <a:r>
              <a:rPr lang="ru-RU" dirty="0" smtClean="0"/>
              <a:t>Примерная ООП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/>
          <a:lstStyle/>
          <a:p>
            <a:r>
              <a:rPr lang="ru-RU" dirty="0" smtClean="0"/>
              <a:t>Продолжительность учебного года на второй ступени общего образования составляет 35 недель.</a:t>
            </a:r>
          </a:p>
          <a:p>
            <a:r>
              <a:rPr lang="ru-RU" dirty="0" smtClean="0"/>
              <a:t>Продолжительность каникул в течение учебного года составляет не менее 30 календарных дней, летом — не менее 8 недель.</a:t>
            </a:r>
          </a:p>
          <a:p>
            <a:r>
              <a:rPr lang="ru-RU" dirty="0" smtClean="0"/>
              <a:t>Продолжительность урока в основной школе составляет 45 минут.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ПРЕЕМСТВЕННОСТЬ С НОО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Единое «понимание» организации образовательного процесса с учетом ВД</a:t>
            </a:r>
          </a:p>
          <a:p>
            <a:r>
              <a:rPr lang="ru-RU" dirty="0" smtClean="0"/>
              <a:t>Единство организации и реализации ВД</a:t>
            </a:r>
          </a:p>
          <a:p>
            <a:r>
              <a:rPr lang="ru-RU" dirty="0" smtClean="0"/>
              <a:t>Минимизация рисков реализации ВД (уменьшение нагрузки, «внимание» на результативность и др.)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60000" y="447888"/>
            <a:ext cx="8359200" cy="178146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dirty="0">
              <a:solidFill>
                <a:srgbClr val="000000"/>
              </a:solidFill>
              <a:cs typeface="Lucida Sans Unicode" pitchFamily="34" charset="0"/>
            </a:endParaRPr>
          </a:p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dirty="0">
              <a:solidFill>
                <a:srgbClr val="000000"/>
              </a:solidFill>
              <a:cs typeface="Lucida Sans Unicode" pitchFamily="34" charset="0"/>
            </a:endParaRPr>
          </a:p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dirty="0">
              <a:solidFill>
                <a:srgbClr val="000000"/>
              </a:solidFill>
              <a:cs typeface="Lucida Sans Unicode" pitchFamily="34" charset="0"/>
            </a:endParaRPr>
          </a:p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62720" y="326915"/>
            <a:ext cx="8817120" cy="693144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300" b="1" dirty="0">
                <a:solidFill>
                  <a:srgbClr val="B80047"/>
                </a:solidFill>
                <a:latin typeface="Times New Roman" pitchFamily="18" charset="0"/>
                <a:cs typeface="Lucida Sans Unicode" pitchFamily="34" charset="0"/>
              </a:rPr>
              <a:t>Нормативные </a:t>
            </a:r>
            <a:r>
              <a:rPr lang="ru-RU" sz="3300" b="1" dirty="0" smtClean="0">
                <a:solidFill>
                  <a:srgbClr val="B80047"/>
                </a:solidFill>
                <a:latin typeface="Times New Roman" pitchFamily="18" charset="0"/>
                <a:cs typeface="Lucida Sans Unicode" pitchFamily="34" charset="0"/>
              </a:rPr>
              <a:t>документы РФ:</a:t>
            </a:r>
            <a:endParaRPr lang="ru-RU" sz="3300" b="1" dirty="0">
              <a:solidFill>
                <a:srgbClr val="B80047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200" b="1" dirty="0">
              <a:solidFill>
                <a:srgbClr val="B80047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Приказ </a:t>
            </a:r>
            <a:r>
              <a:rPr lang="ru-RU" sz="2500" b="1" dirty="0" err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Минобнауки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 от 6.10. 2009 г. №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373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 « Об утверждении и введении в действие ФГОС НОО» (с изменениями — приказы №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1241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 и №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2357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)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5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Письмо </a:t>
            </a:r>
            <a:r>
              <a:rPr lang="ru-RU" sz="2500" b="1" dirty="0" err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Минобрнауки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 России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№ 03-296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от 12.05.2011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"Об организации внеурочной деятельности при введении ФГОС"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11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 hangingPunct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Положения, установки, </a:t>
            </a:r>
          </a:p>
          <a:p>
            <a:pPr algn="ctr" hangingPunct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влияющие на организацию </a:t>
            </a:r>
          </a:p>
          <a:p>
            <a:pPr algn="ctr" hangingPunct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внеурочной деятельности</a:t>
            </a:r>
          </a:p>
          <a:p>
            <a:pPr algn="ctr" hangingPunct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900" b="1" dirty="0">
              <a:solidFill>
                <a:srgbClr val="FF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 hangingPunct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900" b="1" i="1" dirty="0">
              <a:solidFill>
                <a:srgbClr val="0000FF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100" name="AutoShape 3"/>
          <p:cNvSpPr>
            <a:spLocks/>
          </p:cNvSpPr>
          <p:nvPr/>
        </p:nvSpPr>
        <p:spPr bwMode="auto">
          <a:xfrm>
            <a:off x="3886560" y="3734313"/>
            <a:ext cx="1306080" cy="65382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81639" tIns="42452" rIns="81639" bIns="42452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60001" y="0"/>
            <a:ext cx="8523360" cy="851561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43" tIns="40817" rIns="81643" bIns="40817"/>
          <a:lstStyle/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Внеурочная деятельность</a:t>
            </a: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algn="just">
              <a:spcAft>
                <a:spcPts val="907"/>
              </a:spcAft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	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Под внеурочной деятельностью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следует понимать образовательную деятельность, осуществляемую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формах, отличных от классно-урочной,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 направленную на достижение планируемых результатов освоения ООП НОО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(Письмо </a:t>
            </a:r>
            <a:r>
              <a:rPr lang="ru-RU" sz="2900" b="1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№ 03-296).</a:t>
            </a:r>
          </a:p>
          <a:p>
            <a:pPr algn="just">
              <a:spcAft>
                <a:spcPts val="907"/>
              </a:spcAft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907"/>
              </a:spcAft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 целях обеспечения индивидуальных потребностей обучающихся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ООП НОО предусматривает внеурочную деятельность (приказ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№ 2357)</a:t>
            </a:r>
            <a:endParaRPr lang="ru-RU" sz="2500" dirty="0">
              <a:latin typeface="Calibri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60000" y="0"/>
            <a:ext cx="8588160" cy="851561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43" tIns="40817" rIns="81643" bIns="40817"/>
          <a:lstStyle/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3300" b="1" dirty="0">
              <a:solidFill>
                <a:srgbClr val="C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Задачи внеурочной деятельности</a:t>
            </a: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	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обеспечить благоприятную адаптацию ребенка в школе</a:t>
            </a:r>
          </a:p>
          <a:p>
            <a:pPr algn="ctr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u="sng" dirty="0">
                <a:latin typeface="Times New Roman" pitchFamily="18" charset="0"/>
                <a:cs typeface="Times New Roman" pitchFamily="18" charset="0"/>
              </a:rPr>
              <a:t>оптимизировать учебную нагрузку обучающихся</a:t>
            </a:r>
          </a:p>
          <a:p>
            <a:pPr algn="ctr">
              <a:lnSpc>
                <a:spcPct val="115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u="sng" dirty="0">
                <a:latin typeface="Times New Roman" pitchFamily="18" charset="0"/>
                <a:cs typeface="Times New Roman" pitchFamily="18" charset="0"/>
              </a:rPr>
              <a:t>улучшить условия для развития ребенка</a:t>
            </a:r>
          </a:p>
          <a:p>
            <a:pPr algn="ctr">
              <a:lnSpc>
                <a:spcPct val="115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учесть возрастные и индивидуальные особенности обучающихся.</a:t>
            </a:r>
            <a:endParaRPr lang="ru-RU" sz="2500" b="1" dirty="0">
              <a:latin typeface="Calibri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60000" y="0"/>
            <a:ext cx="8588160" cy="649940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43" tIns="40817" rIns="81643" bIns="40817"/>
          <a:lstStyle/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Внеурочная деятельность может осуществляться через:</a:t>
            </a:r>
          </a:p>
          <a:p>
            <a:pPr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учебный план: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вариативная часть (модули, спецкурсы, НОУ, практикумы и т.д., проводимые в формах, отличных от урочной);</a:t>
            </a: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дополнительные образовательные программы</a:t>
            </a:r>
            <a:r>
              <a:rPr lang="ru-RU" sz="2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школы (система доп. образования школы);</a:t>
            </a:r>
            <a:endParaRPr lang="ru-RU" sz="2200" dirty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 УДО </a:t>
            </a:r>
            <a:r>
              <a:rPr lang="ru-RU" sz="2200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детей, учреждений культуры и спорта;</a:t>
            </a:r>
            <a:endParaRPr lang="ru-RU" sz="2200" dirty="0">
              <a:solidFill>
                <a:srgbClr val="4F6228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организацию деятельности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групп продленного дня;</a:t>
            </a:r>
            <a:endParaRPr lang="ru-RU" sz="2900" dirty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классное руководство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(экскурсии, диспуты, круглые столы, соревнования, общественно полезные практики и т.д.);</a:t>
            </a:r>
            <a:endParaRPr lang="ru-RU" sz="22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педагога-организатора, социального педагога, педагога-психолога;</a:t>
            </a:r>
            <a:endParaRPr lang="ru-RU" sz="2500" dirty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инновационную деятельность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разработке, внедрению новых образовательных программ.</a:t>
            </a:r>
            <a:endParaRPr lang="ru-RU" sz="2200" b="1" dirty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360000" y="-1788668"/>
            <a:ext cx="8652960" cy="307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lnSpc>
                <a:spcPct val="115000"/>
              </a:lnSpc>
              <a:spcAft>
                <a:spcPts val="907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907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907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907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907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907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907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" y="260350"/>
            <a:ext cx="9324975" cy="1143000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rgbClr val="C00000"/>
                </a:solidFill>
              </a:rPr>
              <a:t>Направления внеурочной деятельности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Духовно-нравственное</a:t>
            </a:r>
          </a:p>
          <a:p>
            <a:r>
              <a:rPr lang="ru-RU" sz="4000" dirty="0" smtClean="0"/>
              <a:t>Физкультурно-спортивное </a:t>
            </a:r>
            <a:r>
              <a:rPr lang="ru-RU" sz="4000" dirty="0" smtClean="0"/>
              <a:t>и </a:t>
            </a:r>
            <a:r>
              <a:rPr lang="ru-RU" sz="4000" dirty="0" smtClean="0"/>
              <a:t>оздоровительное</a:t>
            </a:r>
          </a:p>
          <a:p>
            <a:r>
              <a:rPr lang="ru-RU" sz="4000" dirty="0" smtClean="0"/>
              <a:t>Социальное</a:t>
            </a:r>
          </a:p>
          <a:p>
            <a:r>
              <a:rPr lang="ru-RU" sz="4000" dirty="0" err="1" smtClean="0"/>
              <a:t>Общеинтеллектуальное</a:t>
            </a:r>
            <a:endParaRPr lang="ru-RU" sz="4000" dirty="0" smtClean="0"/>
          </a:p>
          <a:p>
            <a:r>
              <a:rPr lang="ru-RU" sz="4000" dirty="0" smtClean="0"/>
              <a:t>Общекультурное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60000" y="0"/>
            <a:ext cx="8784000" cy="851561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3" tIns="40817" rIns="81643" bIns="40817"/>
          <a:lstStyle/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Модели организации внеурочной деятельности</a:t>
            </a: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9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Письмо </a:t>
            </a:r>
            <a:r>
              <a:rPr lang="ru-RU" sz="2900" b="1" dirty="0" err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Минобрнауки</a:t>
            </a:r>
            <a:r>
              <a:rPr lang="ru-RU" sz="29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 № 03-296 от 12.03.2011</a:t>
            </a: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endParaRPr lang="ru-RU" sz="29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marL="414726" indent="-414726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Базовая 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(как общая модель, включает все  представленные варианты организации)</a:t>
            </a:r>
          </a:p>
          <a:p>
            <a:pPr marL="414726" indent="-414726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500" b="1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Д</a:t>
            </a: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ополнительного образования </a:t>
            </a:r>
            <a:r>
              <a:rPr lang="ru-RU" sz="2500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(использование ресурсов УДО)</a:t>
            </a:r>
          </a:p>
          <a:p>
            <a:pPr marL="414726" indent="-414726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«Школы полного дня» 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(организуется воспитателями ГПД)</a:t>
            </a:r>
          </a:p>
          <a:p>
            <a:pPr marL="414726" indent="-414726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500" b="1" dirty="0">
                <a:solidFill>
                  <a:srgbClr val="0070C0"/>
                </a:solidFill>
                <a:latin typeface="Times New Roman" pitchFamily="18" charset="0"/>
                <a:cs typeface="Lucida Sans Unicode" pitchFamily="34" charset="0"/>
              </a:rPr>
              <a:t>О</a:t>
            </a:r>
            <a:r>
              <a:rPr lang="ru-RU" sz="2900" b="1" dirty="0">
                <a:solidFill>
                  <a:srgbClr val="0070C0"/>
                </a:solidFill>
                <a:latin typeface="Times New Roman" pitchFamily="18" charset="0"/>
                <a:cs typeface="Lucida Sans Unicode" pitchFamily="34" charset="0"/>
              </a:rPr>
              <a:t>птимизационная </a:t>
            </a:r>
            <a:r>
              <a:rPr lang="ru-RU" sz="2500" dirty="0">
                <a:solidFill>
                  <a:srgbClr val="0070C0"/>
                </a:solidFill>
                <a:latin typeface="Times New Roman" pitchFamily="18" charset="0"/>
                <a:cs typeface="Lucida Sans Unicode" pitchFamily="34" charset="0"/>
              </a:rPr>
              <a:t>(классный руководитель – координатор всех внутренних ресурсов школы)</a:t>
            </a:r>
          </a:p>
          <a:p>
            <a:pPr marL="414726" indent="-414726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500" b="1" dirty="0" err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И</a:t>
            </a:r>
            <a:r>
              <a:rPr lang="ru-RU" sz="2900" b="1" dirty="0" err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нновационно</a:t>
            </a:r>
            <a:r>
              <a:rPr lang="ru-RU" sz="29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-образовательная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(в рамках деятельности экспериментальной площадки, в режиме апробации разных моделей).</a:t>
            </a: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0189" y="3143250"/>
            <a:ext cx="3349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стрелка влево/вправо 8"/>
          <p:cNvSpPr/>
          <p:nvPr/>
        </p:nvSpPr>
        <p:spPr>
          <a:xfrm>
            <a:off x="3643314" y="3714750"/>
            <a:ext cx="1512887" cy="647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348" name="TextBox 9"/>
          <p:cNvSpPr txBox="1">
            <a:spLocks noChangeArrowheads="1"/>
          </p:cNvSpPr>
          <p:nvPr/>
        </p:nvSpPr>
        <p:spPr bwMode="auto">
          <a:xfrm>
            <a:off x="1143000" y="5715001"/>
            <a:ext cx="157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600" b="1" dirty="0">
                <a:latin typeface="Calibri" pitchFamily="34" charset="0"/>
              </a:rPr>
              <a:t>ДЮСШ</a:t>
            </a:r>
          </a:p>
        </p:txBody>
      </p:sp>
      <p:sp>
        <p:nvSpPr>
          <p:cNvPr id="57353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</a:rPr>
              <a:t> Модель дополнительного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образования детей 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 smtClean="0"/>
          </a:p>
        </p:txBody>
      </p:sp>
      <p:pic>
        <p:nvPicPr>
          <p:cNvPr id="57349" name="Содержимое 5" descr="хоккей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3143250"/>
            <a:ext cx="2571750" cy="2400300"/>
          </a:xfrm>
        </p:spPr>
      </p:pic>
      <p:sp>
        <p:nvSpPr>
          <p:cNvPr id="57350" name="TextBox 11"/>
          <p:cNvSpPr txBox="1">
            <a:spLocks noChangeArrowheads="1"/>
          </p:cNvSpPr>
          <p:nvPr/>
        </p:nvSpPr>
        <p:spPr bwMode="auto">
          <a:xfrm>
            <a:off x="6572251" y="5786438"/>
            <a:ext cx="1382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Школа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626" y="428625"/>
            <a:ext cx="8501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6" y="2714625"/>
            <a:ext cx="400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626" y="428625"/>
            <a:ext cx="8501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8373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Модель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«Школа полного дня»</a:t>
            </a:r>
            <a:endParaRPr lang="ru-RU" dirty="0" smtClean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500314"/>
            <a:ext cx="27146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Box 11"/>
          <p:cNvSpPr txBox="1">
            <a:spLocks noChangeArrowheads="1"/>
          </p:cNvSpPr>
          <p:nvPr/>
        </p:nvSpPr>
        <p:spPr bwMode="auto">
          <a:xfrm>
            <a:off x="1643063" y="5715000"/>
            <a:ext cx="1382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Школа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58376" name="TextBox 11"/>
          <p:cNvSpPr txBox="1">
            <a:spLocks noChangeArrowheads="1"/>
          </p:cNvSpPr>
          <p:nvPr/>
        </p:nvSpPr>
        <p:spPr bwMode="auto">
          <a:xfrm>
            <a:off x="5072064" y="5572125"/>
            <a:ext cx="3786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Воспитатель группы продленного дня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857500"/>
            <a:ext cx="3357562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626" y="428625"/>
            <a:ext cx="8501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 eaLnBrk="0" hangingPunct="0">
              <a:defRPr/>
            </a:pPr>
            <a:endParaRPr lang="ru-RU" sz="4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396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Оптимизационная модель</a:t>
            </a:r>
            <a:endParaRPr lang="ru-RU" dirty="0" smtClean="0"/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000375"/>
            <a:ext cx="34893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Box 11"/>
          <p:cNvSpPr txBox="1">
            <a:spLocks noChangeArrowheads="1"/>
          </p:cNvSpPr>
          <p:nvPr/>
        </p:nvSpPr>
        <p:spPr bwMode="auto">
          <a:xfrm>
            <a:off x="1357313" y="5715000"/>
            <a:ext cx="1382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Школа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59399" name="TextBox 11"/>
          <p:cNvSpPr txBox="1">
            <a:spLocks noChangeArrowheads="1"/>
          </p:cNvSpPr>
          <p:nvPr/>
        </p:nvSpPr>
        <p:spPr bwMode="auto">
          <a:xfrm>
            <a:off x="4786313" y="5715000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Все педагоги школы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501" y="1357313"/>
            <a:ext cx="5857875" cy="58476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 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626" y="428625"/>
            <a:ext cx="8501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0419" name="Заголовок 10"/>
          <p:cNvSpPr>
            <a:spLocks noGrp="1"/>
          </p:cNvSpPr>
          <p:nvPr>
            <p:ph type="title"/>
          </p:nvPr>
        </p:nvSpPr>
        <p:spPr>
          <a:xfrm>
            <a:off x="285720" y="533400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Инновационно-образовательная</a:t>
            </a:r>
            <a:r>
              <a:rPr lang="ru-RU" b="1" dirty="0" smtClean="0">
                <a:solidFill>
                  <a:srgbClr val="0070C0"/>
                </a:solidFill>
              </a:rPr>
              <a:t>  модель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 smtClean="0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000376"/>
            <a:ext cx="258921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Двойная стрелка влево/вправо 16"/>
          <p:cNvSpPr/>
          <p:nvPr/>
        </p:nvSpPr>
        <p:spPr>
          <a:xfrm rot="8513394">
            <a:off x="5441951" y="2959100"/>
            <a:ext cx="1116013" cy="263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5143501" y="5643563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Учреждения ВПО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2099176">
            <a:off x="2046288" y="2940050"/>
            <a:ext cx="1116012" cy="2619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19774937">
            <a:off x="2203451" y="4979989"/>
            <a:ext cx="1116013" cy="2619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0426" name="TextBox 11"/>
          <p:cNvSpPr txBox="1">
            <a:spLocks noChangeArrowheads="1"/>
          </p:cNvSpPr>
          <p:nvPr/>
        </p:nvSpPr>
        <p:spPr bwMode="auto">
          <a:xfrm>
            <a:off x="285750" y="5715000"/>
            <a:ext cx="415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Научные организации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60427" name="TextBox 11"/>
          <p:cNvSpPr txBox="1">
            <a:spLocks noChangeArrowheads="1"/>
          </p:cNvSpPr>
          <p:nvPr/>
        </p:nvSpPr>
        <p:spPr bwMode="auto">
          <a:xfrm>
            <a:off x="642939" y="2000250"/>
            <a:ext cx="3330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Учреждения ДПО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12550357">
            <a:off x="5422901" y="4827589"/>
            <a:ext cx="1116013" cy="2619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0429" name="TextBox 11"/>
          <p:cNvSpPr txBox="1">
            <a:spLocks noChangeArrowheads="1"/>
          </p:cNvSpPr>
          <p:nvPr/>
        </p:nvSpPr>
        <p:spPr bwMode="auto">
          <a:xfrm>
            <a:off x="4572000" y="2000250"/>
            <a:ext cx="415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Научные организации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60000" y="0"/>
            <a:ext cx="8784000" cy="851561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43" tIns="40817" rIns="81643" bIns="40817"/>
          <a:lstStyle/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3300" b="1" dirty="0" smtClean="0">
              <a:solidFill>
                <a:srgbClr val="C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Продолжительность </a:t>
            </a:r>
            <a:endParaRPr lang="ru-RU" sz="3300" b="1" dirty="0">
              <a:solidFill>
                <a:srgbClr val="C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занятий внеурочной деятельности</a:t>
            </a: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Объем внеурочной деятельности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(до 1350 часов за 4 года). </a:t>
            </a:r>
            <a:r>
              <a:rPr lang="ru-RU" sz="29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В среднем: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10 часов в неделю 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(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максимум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). </a:t>
            </a: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	</a:t>
            </a:r>
            <a:r>
              <a:rPr lang="ru-RU" sz="2900" dirty="0" err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СанПиН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, пункт 10.9. </a:t>
            </a:r>
            <a:r>
              <a:rPr lang="ru-RU" sz="2900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"</a:t>
            </a: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Продолжительность урока (академический час)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во всех классах не должна превышать 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45 мин.,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за исключением 1 </a:t>
            </a:r>
            <a:r>
              <a:rPr lang="ru-RU" sz="2900" dirty="0" err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кл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. (1-е полугодие –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35 мин.,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2-е полугодие –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45 мин.; 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компенсирующий класс - 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не более 40 мин.)"</a:t>
            </a:r>
            <a:r>
              <a:rPr lang="ru-RU" sz="29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. </a:t>
            </a: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"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Академический час" - это норматив </a:t>
            </a:r>
            <a:r>
              <a:rPr lang="ru-RU" sz="2900" b="1" dirty="0" err="1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внеурочки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. </a:t>
            </a: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29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358346" cy="8572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b="1" dirty="0" smtClean="0">
                <a:solidFill>
                  <a:srgbClr val="C00000"/>
                </a:solidFill>
              </a:rPr>
              <a:t>Гигиенические требования к режиму образовательного процесса</a:t>
            </a:r>
            <a:r>
              <a:rPr sz="3600" b="1" dirty="0" smtClean="0"/>
              <a:t> </a:t>
            </a:r>
            <a:br>
              <a:rPr sz="3600" b="1" dirty="0" smtClean="0"/>
            </a:br>
            <a:r>
              <a:rPr b="1" dirty="0" smtClean="0">
                <a:solidFill>
                  <a:srgbClr val="C00000"/>
                </a:solidFill>
              </a:rPr>
              <a:t>(</a:t>
            </a:r>
            <a:r>
              <a:rPr b="1" dirty="0" err="1" smtClean="0">
                <a:solidFill>
                  <a:srgbClr val="C00000"/>
                </a:solidFill>
              </a:rPr>
              <a:t>СанПиН</a:t>
            </a:r>
            <a:r>
              <a:rPr b="1" dirty="0" smtClean="0">
                <a:solidFill>
                  <a:srgbClr val="C00000"/>
                </a:solidFill>
              </a:rPr>
              <a:t> 2.4.2.2821-10)</a:t>
            </a:r>
            <a:r>
              <a:rPr sz="3600" b="1" dirty="0" smtClean="0"/>
              <a:t/>
            </a:r>
            <a:br>
              <a:rPr sz="3600" b="1" dirty="0" smtClean="0"/>
            </a:br>
            <a:endParaRPr b="1" dirty="0" smtClean="0">
              <a:solidFill>
                <a:srgbClr val="C00000"/>
              </a:solidFill>
            </a:endParaRP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1000100" y="1785926"/>
            <a:ext cx="7933588" cy="4857784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smtClean="0"/>
              <a:t>Расписание уроков составляется отдельно для обязательных и факультативных занятий. </a:t>
            </a:r>
          </a:p>
          <a:p>
            <a:r>
              <a:rPr lang="ru-RU" sz="3500" dirty="0" smtClean="0"/>
              <a:t>Факультативные занятия следует планировать на дни с наименьшим количеством обязательных уроков. </a:t>
            </a:r>
          </a:p>
          <a:p>
            <a:r>
              <a:rPr lang="ru-RU" sz="3500" dirty="0" smtClean="0"/>
              <a:t>Между началом факультативных занятий и последним уроком рекомендуется устраивать перерыв продолжительностью не менее 45 минут.</a:t>
            </a:r>
          </a:p>
          <a:p>
            <a:pPr>
              <a:buFont typeface="Arial" pitchFamily="34" charset="0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214584"/>
            <a:ext cx="8913600" cy="556042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43" tIns="40817" rIns="81643" bIns="40817" anchorCtr="1"/>
          <a:lstStyle/>
          <a:p>
            <a:pPr algn="ctr"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Приказ </a:t>
            </a:r>
            <a:r>
              <a:rPr lang="ru-RU" sz="3300" b="1" dirty="0" err="1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Минобрнауки</a:t>
            </a: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 России</a:t>
            </a:r>
          </a:p>
          <a:p>
            <a:pPr algn="ctr"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от 26.10.2010 г. № 1241</a:t>
            </a:r>
          </a:p>
          <a:p>
            <a:pPr algn="ctr"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ru-RU" sz="3300" b="1" dirty="0">
              <a:solidFill>
                <a:srgbClr val="FF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«При отсутствии возможности для внеурочной деятельности ОУ в рамках</a:t>
            </a:r>
          </a:p>
          <a:p>
            <a:pPr algn="ctr"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соответствующих государственных (муниципальных) заданий, формируемых учредителем,</a:t>
            </a:r>
          </a:p>
          <a:p>
            <a:pPr algn="ctr"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b="1" dirty="0">
                <a:solidFill>
                  <a:srgbClr val="00B050"/>
                </a:solidFill>
                <a:latin typeface="Times New Roman" pitchFamily="18" charset="0"/>
                <a:cs typeface="Lucida Sans Unicode" pitchFamily="34" charset="0"/>
              </a:rPr>
              <a:t>использует возможности</a:t>
            </a:r>
          </a:p>
          <a:p>
            <a:pPr algn="ctr"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b="1" dirty="0">
                <a:solidFill>
                  <a:srgbClr val="00B050"/>
                </a:solidFill>
                <a:latin typeface="Times New Roman" pitchFamily="18" charset="0"/>
                <a:cs typeface="Lucida Sans Unicode" pitchFamily="34" charset="0"/>
              </a:rPr>
              <a:t>УДО детей</a:t>
            </a:r>
            <a:r>
              <a:rPr lang="ru-RU" sz="3300" dirty="0">
                <a:solidFill>
                  <a:srgbClr val="00B050"/>
                </a:solidFill>
                <a:latin typeface="Times New Roman" pitchFamily="18" charset="0"/>
                <a:cs typeface="Lucida Sans Unicode" pitchFamily="34" charset="0"/>
              </a:rPr>
              <a:t>, </a:t>
            </a:r>
            <a:r>
              <a:rPr lang="ru-RU" sz="3300" b="1" dirty="0">
                <a:solidFill>
                  <a:srgbClr val="00B050"/>
                </a:solidFill>
                <a:latin typeface="Times New Roman" pitchFamily="18" charset="0"/>
                <a:cs typeface="Lucida Sans Unicode" pitchFamily="34" charset="0"/>
              </a:rPr>
              <a:t>организаций культуры и спорта.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80000" y="97931"/>
            <a:ext cx="8799840" cy="9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algn="r"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300" b="1" dirty="0">
                <a:solidFill>
                  <a:srgbClr val="B80047"/>
                </a:solidFill>
                <a:latin typeface="Times New Roman" pitchFamily="18" charset="0"/>
                <a:cs typeface="Lucida Sans Unicode" pitchFamily="34" charset="0"/>
              </a:rPr>
              <a:t>Организация внеурочной деятельности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26881" y="1012427"/>
            <a:ext cx="8652960" cy="533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algn="ctr" eaLnBrk="1">
              <a:spcBef>
                <a:spcPts val="544"/>
              </a:spcBef>
              <a:spcAft>
                <a:spcPts val="544"/>
              </a:spcAft>
              <a:defRPr/>
            </a:pP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положения, сформулированные авторами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Lucida Sans Unicode" pitchFamily="34" charset="0"/>
              </a:rPr>
              <a:t>УМК, специалистами…</a:t>
            </a:r>
            <a:endParaRPr lang="ru-RU" sz="2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spcBef>
                <a:spcPts val="544"/>
              </a:spcBef>
              <a:spcAft>
                <a:spcPts val="544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Опора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опыт внеурочной занятости детей в конкретном образовательном учреждении</a:t>
            </a:r>
          </a:p>
          <a:p>
            <a:pPr hangingPunct="0">
              <a:spcBef>
                <a:spcPts val="544"/>
              </a:spcBef>
              <a:spcAft>
                <a:spcPts val="544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внеурочки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могут быть разработаны педагогами, имеющими опыт организации детей за пределами урока.</a:t>
            </a:r>
          </a:p>
          <a:p>
            <a:pPr hangingPunct="0">
              <a:spcBef>
                <a:spcPts val="544"/>
              </a:spcBef>
              <a:spcAft>
                <a:spcPts val="544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Два подхода: использование программ авторов УМК и создание собственных программ, которые учитывают особенности комплекта и собственные наработки.</a:t>
            </a:r>
          </a:p>
          <a:p>
            <a:pPr algn="ctr" hangingPunct="0">
              <a:spcBef>
                <a:spcPts val="544"/>
              </a:spcBef>
              <a:spcAft>
                <a:spcPts val="544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Составленные педагогами рабочие программы внеурочной деятельности утверждаются  решением педагогического совета ОУ (НМС)</a:t>
            </a:r>
          </a:p>
          <a:p>
            <a:pPr hangingPunct="0">
              <a:spcBef>
                <a:spcPts val="544"/>
              </a:spcBef>
              <a:spcAft>
                <a:spcPts val="544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Модель плана внеурочной деятельности общеобразовательного учреждения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1" y="1484313"/>
          <a:ext cx="8424863" cy="5082540"/>
        </p:xfrm>
        <a:graphic>
          <a:graphicData uri="http://schemas.openxmlformats.org/drawingml/2006/table">
            <a:tbl>
              <a:tblPr/>
              <a:tblGrid>
                <a:gridCol w="1868488"/>
                <a:gridCol w="1803400"/>
                <a:gridCol w="931862"/>
                <a:gridCol w="1019175"/>
                <a:gridCol w="1020763"/>
                <a:gridCol w="1020762"/>
                <a:gridCol w="760413"/>
              </a:tblGrid>
              <a:tr h="2857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Направления развития личности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рабочей программы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часов в неделю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657475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657475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657475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657475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657475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III класс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19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657475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IV класс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52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Спортивно- оздоровительное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Духовно - нравственное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социальное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общеинтеллектуальное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Общекультурное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6953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4075" marR="640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587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87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87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87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87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4075" marR="640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«Об Образовании»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Статья 11. Федеральные государственные образовательные стандарты и федеральные государственные требования. Образовательные </a:t>
            </a:r>
            <a:r>
              <a:rPr lang="ru-RU" b="1" dirty="0" smtClean="0"/>
              <a:t>стандарты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                                   И</a:t>
            </a:r>
          </a:p>
          <a:p>
            <a:r>
              <a:rPr lang="ru-RU" b="1" dirty="0" smtClean="0"/>
              <a:t>Статья 12. Образовательные программы</a:t>
            </a:r>
            <a:endParaRPr lang="ru-RU" dirty="0" smtClean="0"/>
          </a:p>
          <a:p>
            <a:r>
              <a:rPr lang="ru-RU" dirty="0" smtClean="0"/>
              <a:t>=ПРЕЕМСТВЕННОСТЬ НОО и ООО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404813"/>
          <a:ext cx="8713788" cy="5975350"/>
        </p:xfrm>
        <a:graphic>
          <a:graphicData uri="http://schemas.openxmlformats.org/drawingml/2006/table">
            <a:tbl>
              <a:tblPr/>
              <a:tblGrid>
                <a:gridCol w="1358900"/>
                <a:gridCol w="1093788"/>
                <a:gridCol w="581025"/>
                <a:gridCol w="714375"/>
                <a:gridCol w="887412"/>
                <a:gridCol w="1120775"/>
                <a:gridCol w="879475"/>
                <a:gridCol w="1119188"/>
                <a:gridCol w="958850"/>
              </a:tblGrid>
              <a:tr h="688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рабочей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программы</a:t>
                      </a: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Формы организации</a:t>
                      </a: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Клас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сы</a:t>
                      </a: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часов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часов на занятие </a:t>
                      </a: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Распределе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ние часов </a:t>
                      </a: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Руководи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тель</a:t>
                      </a: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Место проведения</a:t>
                      </a: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Форма оплаты</a:t>
                      </a: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«Проба пера»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кружок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1а,1б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час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еженедельно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библиотекарь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школьная библиотека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тарификация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«Времена года»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экскурсии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менее 2 часов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каникулах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учитель начальных классов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 маршруту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временное совмещение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«Олимпиец»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спортивные соревнования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1а,1б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менее 3 часов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реже одного раза в месяц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учитель физической культуры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спортивный зал школы, спорткомплекс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тарификация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«Хореография»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студия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1а,1б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часа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еженедельно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педагог дополнительного образования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Центр дополнительного образования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аутсорсинг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«Моя школа»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общешкольные мероприятия (праздники, конкурсы, общественно- полезная деятельность и др.)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зависимости от мероприятия  и необходимого времени на его подготовку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согласно программе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учитель начальных классов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школа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тарификация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933" marR="499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олилиния 2"/>
          <p:cNvSpPr>
            <a:spLocks noChangeArrowheads="1"/>
          </p:cNvSpPr>
          <p:nvPr/>
        </p:nvSpPr>
        <p:spPr bwMode="auto">
          <a:xfrm>
            <a:off x="180000" y="168498"/>
            <a:ext cx="8799840" cy="149199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3300" b="1" dirty="0" smtClean="0">
              <a:solidFill>
                <a:srgbClr val="B80047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300" b="1" dirty="0" smtClean="0">
                <a:solidFill>
                  <a:srgbClr val="B80047"/>
                </a:solidFill>
                <a:latin typeface="Times New Roman" pitchFamily="18" charset="0"/>
                <a:cs typeface="Lucida Sans Unicode" pitchFamily="34" charset="0"/>
              </a:rPr>
              <a:t>Примерная структура </a:t>
            </a:r>
            <a:r>
              <a:rPr lang="ru-RU" sz="3300" b="1" dirty="0">
                <a:solidFill>
                  <a:srgbClr val="B80047"/>
                </a:solidFill>
                <a:latin typeface="Times New Roman" pitchFamily="18" charset="0"/>
                <a:cs typeface="Lucida Sans Unicode" pitchFamily="34" charset="0"/>
              </a:rPr>
              <a:t>программы</a:t>
            </a: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300" b="1" dirty="0">
                <a:solidFill>
                  <a:srgbClr val="B80047"/>
                </a:solidFill>
                <a:latin typeface="Times New Roman" pitchFamily="18" charset="0"/>
                <a:cs typeface="Lucida Sans Unicode" pitchFamily="34" charset="0"/>
              </a:rPr>
              <a:t>внеурочной деятельности</a:t>
            </a: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500" b="1" i="1" dirty="0">
              <a:solidFill>
                <a:srgbClr val="B80047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436" name="Полилиния 3"/>
          <p:cNvSpPr>
            <a:spLocks noChangeArrowheads="1"/>
          </p:cNvSpPr>
          <p:nvPr/>
        </p:nvSpPr>
        <p:spPr bwMode="auto">
          <a:xfrm>
            <a:off x="326881" y="2212072"/>
            <a:ext cx="8652960" cy="404970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3000"/>
              </a:lnSpc>
              <a:spcBef>
                <a:spcPts val="1078"/>
              </a:spcBef>
              <a:spcAft>
                <a:spcPts val="896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500" b="1" i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3000"/>
              </a:lnSpc>
              <a:spcBef>
                <a:spcPts val="1078"/>
              </a:spcBef>
              <a:spcAft>
                <a:spcPts val="896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13120" y="1811710"/>
            <a:ext cx="8651520" cy="41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marL="414726" indent="-414726" algn="just" hangingPunct="0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пояснительная записка</a:t>
            </a:r>
          </a:p>
          <a:p>
            <a:pPr marL="414726" indent="-414726" algn="just" hangingPunct="0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900" b="1" dirty="0">
                <a:solidFill>
                  <a:srgbClr val="00B050"/>
                </a:solidFill>
                <a:latin typeface="Times New Roman" pitchFamily="18" charset="0"/>
                <a:cs typeface="Lucida Sans Unicode" pitchFamily="34" charset="0"/>
              </a:rPr>
              <a:t>общая характеристика курса</a:t>
            </a:r>
          </a:p>
          <a:p>
            <a:pPr marL="414726" indent="-414726" algn="just" hangingPunct="0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личностные и </a:t>
            </a:r>
            <a:r>
              <a:rPr lang="ru-RU" sz="2900" b="1" dirty="0" err="1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метапредметные</a:t>
            </a: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 результаты освоения курса</a:t>
            </a:r>
          </a:p>
          <a:p>
            <a:pPr marL="414726" indent="-414726" algn="just" hangingPunct="0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900" b="1" dirty="0">
                <a:solidFill>
                  <a:srgbClr val="0070C0"/>
                </a:solidFill>
                <a:latin typeface="Times New Roman" pitchFamily="18" charset="0"/>
                <a:cs typeface="Lucida Sans Unicode" pitchFamily="34" charset="0"/>
              </a:rPr>
              <a:t>содержание курса внеурочной деятельности</a:t>
            </a:r>
          </a:p>
          <a:p>
            <a:pPr marL="414726" indent="-414726" algn="just" hangingPunct="0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тематическое планирование с определением основных видов внеурочной деятельности обучающихся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14726" indent="-414726" algn="just" hangingPunct="0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описание учебно</a:t>
            </a: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методического и материально</a:t>
            </a: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технического обеспечения курса</a:t>
            </a: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Отличительные признаки программ внеурочной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4" y="1714501"/>
          <a:ext cx="8929717" cy="4980643"/>
        </p:xfrm>
        <a:graphic>
          <a:graphicData uri="http://schemas.openxmlformats.org/drawingml/2006/table">
            <a:tbl>
              <a:tblPr/>
              <a:tblGrid>
                <a:gridCol w="3714776"/>
                <a:gridCol w="5214941"/>
              </a:tblGrid>
              <a:tr h="435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Раздел программы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особенности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Пояснительная записка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Связь содержания программы с учебными предметами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Планируемые результаты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Выход на результаты: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личностные,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предметные,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метапредметные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Учебно-тематический план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Описание формы организации занятий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Содержание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Описание практической части раздела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Возможно описание организации деятельности учащихся по формированию УУД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29663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sz="2700" b="1" smtClean="0">
                <a:solidFill>
                  <a:srgbClr val="C00000"/>
                </a:solidFill>
              </a:rPr>
              <a:t>Фрагмент тематического плана </a:t>
            </a:r>
            <a:br>
              <a:rPr sz="2700" b="1" smtClean="0">
                <a:solidFill>
                  <a:srgbClr val="C00000"/>
                </a:solidFill>
              </a:rPr>
            </a:br>
            <a:r>
              <a:rPr sz="2700" b="1" smtClean="0">
                <a:solidFill>
                  <a:srgbClr val="C00000"/>
                </a:solidFill>
              </a:rPr>
              <a:t>(программа Гусевой В.А. «Планета загадок»)</a:t>
            </a:r>
            <a:endParaRPr 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" y="1285875"/>
          <a:ext cx="9144001" cy="5723737"/>
        </p:xfrm>
        <a:graphic>
          <a:graphicData uri="http://schemas.openxmlformats.org/drawingml/2006/table">
            <a:tbl>
              <a:tblPr/>
              <a:tblGrid>
                <a:gridCol w="471669"/>
                <a:gridCol w="2847263"/>
                <a:gridCol w="557261"/>
                <a:gridCol w="2446406"/>
                <a:gridCol w="2821402"/>
              </a:tblGrid>
              <a:tr h="572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Calibri"/>
                        </a:rPr>
                        <a:t>№</a:t>
                      </a:r>
                      <a:endParaRPr lang="ru-RU" sz="600" dirty="0">
                        <a:latin typeface="@NSimSun Western"/>
                        <a:ea typeface="Times New Roman"/>
                        <a:cs typeface="Calibri"/>
                      </a:endParaRPr>
                    </a:p>
                  </a:txBody>
                  <a:tcPr marL="40465" marR="4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Тематическое планирование</a:t>
                      </a:r>
                      <a:endParaRPr lang="ru-RU" sz="1600" dirty="0">
                        <a:latin typeface="@NSimSun Western"/>
                        <a:ea typeface="Times New Roman"/>
                        <a:cs typeface="Calibri"/>
                      </a:endParaRPr>
                    </a:p>
                  </a:txBody>
                  <a:tcPr marL="40465" marR="4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Часы</a:t>
                      </a:r>
                      <a:endParaRPr lang="ru-RU" sz="1600" dirty="0">
                        <a:latin typeface="@NSimSun Western"/>
                        <a:ea typeface="Times New Roman"/>
                        <a:cs typeface="Calibri"/>
                      </a:endParaRPr>
                    </a:p>
                  </a:txBody>
                  <a:tcPr marL="40465" marR="4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Деятельность обучающихся</a:t>
                      </a:r>
                      <a:endParaRPr lang="ru-RU" sz="1600" dirty="0">
                        <a:latin typeface="@NSimSun Western"/>
                        <a:ea typeface="Times New Roman"/>
                        <a:cs typeface="Calibri"/>
                      </a:endParaRPr>
                    </a:p>
                  </a:txBody>
                  <a:tcPr marL="40465" marR="4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Calibri"/>
                        </a:rPr>
                        <a:t>Формирование   УУД</a:t>
                      </a:r>
                      <a:endParaRPr lang="ru-RU" sz="1600" dirty="0">
                        <a:latin typeface="@NSimSun Western"/>
                        <a:ea typeface="Times New Roman"/>
                        <a:cs typeface="Calibri"/>
                      </a:endParaRPr>
                    </a:p>
                  </a:txBody>
                  <a:tcPr marL="40465" marR="4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1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Calibri"/>
                        </a:rPr>
                        <a:t>1.</a:t>
                      </a:r>
                      <a:endParaRPr lang="ru-RU" sz="600">
                        <a:latin typeface="@NSimSun Western"/>
                        <a:ea typeface="Times New Roman"/>
                        <a:cs typeface="Calibri"/>
                      </a:endParaRPr>
                    </a:p>
                  </a:txBody>
                  <a:tcPr marL="40465" marR="4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Calibri"/>
                        </a:rPr>
                        <a:t>Я – школьник.</a:t>
                      </a:r>
                      <a:endParaRPr lang="ru-RU" sz="160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Calibri"/>
                        </a:rPr>
                        <a:t>Школьник и его жизнь в школе. Правила поведения в школе, на уроке. Обращение к учителю. Режим дня школьника, чередование труда и отдыха в режиме дня.</a:t>
                      </a:r>
                      <a:endParaRPr lang="ru-RU" sz="160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Calibri"/>
                        </a:rPr>
                        <a:t>Как сохранить свое здоровье?</a:t>
                      </a:r>
                      <a:endParaRPr lang="ru-RU" sz="160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Calibri"/>
                        </a:rPr>
                        <a:t>Знаешь ли ты свой организм?</a:t>
                      </a:r>
                      <a:endParaRPr lang="ru-RU" sz="160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Первая помощь при легких травмах (ушиб, порез, ожог), обмораживании, перегреве</a:t>
                      </a: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>
                        <a:latin typeface="@NSimSun Western"/>
                        <a:ea typeface="Times New Roman"/>
                        <a:cs typeface="Times New Roman"/>
                      </a:endParaRPr>
                    </a:p>
                  </a:txBody>
                  <a:tcPr marL="40465" marR="4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Calibri"/>
                        </a:rPr>
                        <a:t>2 ч.</a:t>
                      </a:r>
                      <a:endParaRPr lang="ru-RU" sz="1600">
                        <a:latin typeface="@NSimSun Western"/>
                        <a:ea typeface="Times New Roman"/>
                        <a:cs typeface="Calibri"/>
                      </a:endParaRPr>
                    </a:p>
                  </a:txBody>
                  <a:tcPr marL="40465" marR="4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Познакомиться с правилами поведения в школе, взаимоотношениями со взрослыми, сверстниками.</a:t>
                      </a:r>
                      <a:endParaRPr lang="ru-RU" sz="1600" dirty="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Моделировать в ходе практической работы ситуации по применению правил сохранения и укрепления здоровья, по оказанию первой</a:t>
                      </a:r>
                      <a:endParaRPr lang="ru-RU" sz="1600" dirty="0">
                        <a:latin typeface="@NSimSun Wester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помощи при несчастных случаях.</a:t>
                      </a:r>
                      <a:endParaRPr lang="ru-RU" sz="1600" dirty="0">
                        <a:latin typeface="@NSimSun Wester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Характеризовать правила оказания</a:t>
                      </a:r>
                      <a:endParaRPr lang="ru-RU" sz="1600" dirty="0">
                        <a:latin typeface="@NSimSun Wester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первой помощи при несчастных</a:t>
                      </a:r>
                      <a:endParaRPr lang="ru-RU" sz="1600" dirty="0">
                        <a:latin typeface="@NSimSun Wester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случаях.</a:t>
                      </a:r>
                      <a:endParaRPr lang="ru-RU" sz="1600" dirty="0">
                        <a:latin typeface="@NSimSun Western"/>
                        <a:ea typeface="Times New Roman"/>
                        <a:cs typeface="Times New Roman"/>
                      </a:endParaRPr>
                    </a:p>
                  </a:txBody>
                  <a:tcPr marL="40465" marR="4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Calibri"/>
                        </a:rPr>
                        <a:t>Познавательные (логические) УУД</a:t>
                      </a:r>
                      <a:endParaRPr lang="ru-RU" sz="1600" b="1" dirty="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Анализ объектов</a:t>
                      </a:r>
                      <a:endParaRPr lang="ru-RU" sz="1600" dirty="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Синтез как составление частей целого;</a:t>
                      </a:r>
                      <a:endParaRPr lang="ru-RU" sz="1600" dirty="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Доказательство;</a:t>
                      </a:r>
                      <a:endParaRPr lang="ru-RU" sz="1600" dirty="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Установление причинно-следственных связей;</a:t>
                      </a:r>
                      <a:endParaRPr lang="ru-RU" sz="1600" dirty="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построение логической цепи рассуждений</a:t>
                      </a:r>
                      <a:endParaRPr lang="ru-RU" sz="1600" dirty="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Calibri"/>
                        </a:rPr>
                        <a:t>Личностные УУД</a:t>
                      </a:r>
                      <a:endParaRPr lang="ru-RU" sz="1600" b="1" dirty="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Calibri"/>
                        </a:rPr>
                        <a:t>Смыслополагание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  <a:endParaRPr lang="ru-RU" sz="1600" dirty="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Calibri"/>
                        </a:rPr>
                        <a:t>Познавательные (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  <a:cs typeface="Calibri"/>
                        </a:rPr>
                        <a:t>общеучебные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Calibri"/>
                        </a:rPr>
                        <a:t>) УУД</a:t>
                      </a:r>
                      <a:endParaRPr lang="ru-RU" sz="1600" b="1" dirty="0">
                        <a:latin typeface="@NSimSun Western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Calibri"/>
                        </a:rPr>
                        <a:t>Умение осознано строить речевое высказывание в устной форме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Calibri"/>
                        </a:rPr>
                        <a:t>;</a:t>
                      </a:r>
                      <a:endParaRPr lang="ru-RU" sz="1600" dirty="0">
                        <a:latin typeface="@NSimSun Western"/>
                        <a:ea typeface="Times New Roman"/>
                        <a:cs typeface="Calibri"/>
                      </a:endParaRPr>
                    </a:p>
                  </a:txBody>
                  <a:tcPr marL="40465" marR="4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714375"/>
            <a:ext cx="8229600" cy="714375"/>
          </a:xfrm>
        </p:spPr>
        <p:txBody>
          <a:bodyPr/>
          <a:lstStyle/>
          <a:p>
            <a:pPr eaLnBrk="1" hangingPunct="1"/>
            <a:r>
              <a:rPr sz="2800" b="1" smtClean="0">
                <a:solidFill>
                  <a:srgbClr val="800000"/>
                </a:solidFill>
                <a:latin typeface="Times New Roman" pitchFamily="18" charset="0"/>
              </a:rPr>
              <a:t>УРОВНИ ВОСПИТАТЕЛЬНЫХ РЕЗУЛЬТАТОВ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4000500" cy="49434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i="1" dirty="0" smtClean="0">
                <a:latin typeface="Times New Roman" pitchFamily="18" charset="0"/>
              </a:rPr>
              <a:t>    </a:t>
            </a:r>
            <a:r>
              <a:rPr b="1" i="1" smtClean="0">
                <a:latin typeface="Times New Roman" pitchFamily="18" charset="0"/>
              </a:rPr>
              <a:t>Первый уровень </a:t>
            </a:r>
            <a:r>
              <a:rPr sz="2400" smtClean="0">
                <a:latin typeface="Times New Roman" pitchFamily="18" charset="0"/>
              </a:rPr>
              <a:t>приобретение школьником социального знания (знания об общественных нормах,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sz="2400" smtClean="0">
                <a:latin typeface="Times New Roman" pitchFamily="18" charset="0"/>
              </a:rPr>
              <a:t>     об устройстве общества,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sz="2400" smtClean="0">
                <a:latin typeface="Times New Roman" pitchFamily="18" charset="0"/>
              </a:rPr>
              <a:t>     о социально одобряемых и неодобряемых формах поведения в обществе и т.д.)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sz="2400" smtClean="0">
                <a:solidFill>
                  <a:srgbClr val="1818FF"/>
                </a:solidFill>
                <a:latin typeface="Times New Roman" pitchFamily="18" charset="0"/>
              </a:rPr>
              <a:t>     </a:t>
            </a:r>
            <a:endParaRPr sz="2400" i="1" smtClean="0">
              <a:solidFill>
                <a:srgbClr val="1818FF"/>
              </a:solidFill>
              <a:latin typeface="Times New Roman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0" y="1557339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342865" indent="-342865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endParaRPr lang="ru-RU" sz="28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785939"/>
            <a:ext cx="485775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7"/>
          <p:cNvSpPr txBox="1">
            <a:spLocks noRot="1" noChangeArrowheads="1"/>
          </p:cNvSpPr>
          <p:nvPr/>
        </p:nvSpPr>
        <p:spPr bwMode="auto">
          <a:xfrm>
            <a:off x="914400" y="5572126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r"/>
            <a:r>
              <a:rPr lang="ru-RU" sz="2800" b="1" i="1" dirty="0">
                <a:latin typeface="Times New Roman" pitchFamily="18" charset="0"/>
              </a:rPr>
              <a:t>Достигается во взаимодействии с педагогом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638175"/>
            <a:ext cx="8229600" cy="857250"/>
          </a:xfrm>
        </p:spPr>
        <p:txBody>
          <a:bodyPr/>
          <a:lstStyle/>
          <a:p>
            <a:pPr eaLnBrk="1" hangingPunct="1"/>
            <a:r>
              <a:rPr sz="2800" b="1" smtClean="0">
                <a:solidFill>
                  <a:srgbClr val="800000"/>
                </a:solidFill>
                <a:latin typeface="Times New Roman" pitchFamily="18" charset="0"/>
              </a:rPr>
              <a:t>УРОВНИ ВОСПИТАТЕЛЬНЫХ РЕЗУЛЬТАТОВ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57375"/>
            <a:ext cx="3106738" cy="410527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b="1" i="1" smtClean="0">
                <a:latin typeface="Times New Roman" pitchFamily="18" charset="0"/>
              </a:rPr>
              <a:t>Второй уровень </a:t>
            </a:r>
            <a:r>
              <a:rPr b="1" smtClean="0">
                <a:latin typeface="Times New Roman" pitchFamily="18" charset="0"/>
              </a:rPr>
              <a:t>–</a:t>
            </a:r>
            <a:r>
              <a:rPr sz="2400" b="1" smtClean="0">
                <a:latin typeface="Times New Roman" pitchFamily="18" charset="0"/>
              </a:rPr>
              <a:t> получение школьником опыта переживания и  позитивного отношения к базовым ценностям общества </a:t>
            </a:r>
          </a:p>
          <a:p>
            <a:pPr eaLnBrk="1" hangingPunct="1">
              <a:buFont typeface="Wingdings" pitchFamily="2" charset="2"/>
              <a:buNone/>
            </a:pPr>
            <a:endParaRPr sz="2400" b="1" i="1" smtClean="0">
              <a:latin typeface="Times New Roman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427539" y="1628775"/>
            <a:ext cx="3609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342865" indent="-34286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865" indent="-34286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endParaRPr lang="ru-RU" sz="28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373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785938"/>
            <a:ext cx="56435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 Box 7"/>
          <p:cNvSpPr txBox="1">
            <a:spLocks noRot="1" noChangeArrowheads="1"/>
          </p:cNvSpPr>
          <p:nvPr/>
        </p:nvSpPr>
        <p:spPr bwMode="auto">
          <a:xfrm>
            <a:off x="914400" y="5715001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r"/>
            <a:r>
              <a:rPr lang="ru-RU" sz="2800" b="1" i="1" dirty="0">
                <a:latin typeface="Times New Roman" pitchFamily="18" charset="0"/>
              </a:rPr>
              <a:t>Достигается в дружественной детской среде (коллективе)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638175"/>
            <a:ext cx="8229600" cy="785813"/>
          </a:xfrm>
        </p:spPr>
        <p:txBody>
          <a:bodyPr/>
          <a:lstStyle/>
          <a:p>
            <a:pPr eaLnBrk="1" hangingPunct="1"/>
            <a:r>
              <a:rPr sz="2800" b="1" smtClean="0">
                <a:solidFill>
                  <a:srgbClr val="800000"/>
                </a:solidFill>
                <a:latin typeface="Times New Roman" pitchFamily="18" charset="0"/>
              </a:rPr>
              <a:t>УРОВНИ ВОСПИТАТЕЛЬНЫХ РЕЗУЛЬТАТОВ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60575"/>
            <a:ext cx="3024188" cy="32686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b="1" i="1" smtClean="0">
                <a:latin typeface="Times New Roman" pitchFamily="18" charset="0"/>
              </a:rPr>
              <a:t>Третий уровень </a:t>
            </a:r>
            <a:r>
              <a:rPr b="1" smtClean="0">
                <a:latin typeface="Times New Roman" pitchFamily="18" charset="0"/>
              </a:rPr>
              <a:t>–</a:t>
            </a:r>
            <a:r>
              <a:rPr sz="2400" b="1" smtClean="0">
                <a:latin typeface="Times New Roman" pitchFamily="18" charset="0"/>
              </a:rPr>
              <a:t> получение школьником опыта самостоятельного общественного действия</a:t>
            </a:r>
          </a:p>
          <a:p>
            <a:pPr eaLnBrk="1" hangingPunct="1"/>
            <a:endParaRPr sz="2400" b="1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6" y="1714500"/>
            <a:ext cx="5715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6"/>
          <p:cNvSpPr txBox="1">
            <a:spLocks noRot="1" noChangeArrowheads="1"/>
          </p:cNvSpPr>
          <p:nvPr/>
        </p:nvSpPr>
        <p:spPr bwMode="auto">
          <a:xfrm>
            <a:off x="914400" y="5715001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r"/>
            <a:r>
              <a:rPr lang="ru-RU" sz="2800" b="1" i="1" dirty="0">
                <a:latin typeface="Times New Roman" pitchFamily="18" charset="0"/>
              </a:rPr>
              <a:t>Достигается во взаимодействии с социальными субъектами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000" y="1"/>
            <a:ext cx="8618400" cy="656420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81643" tIns="40817" rIns="81643" bIns="40817" compatLnSpc="0"/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300" b="1" kern="0" dirty="0">
                <a:solidFill>
                  <a:srgbClr val="C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t>План и программы создаются </a:t>
            </a:r>
          </a:p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300" b="1" kern="0" dirty="0">
                <a:solidFill>
                  <a:srgbClr val="C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t>на основе предпочтений обучающихся и родителей </a:t>
            </a:r>
          </a:p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500" b="1" i="1" kern="0" dirty="0">
              <a:solidFill>
                <a:srgbClr val="FF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500" b="1" i="1" kern="0" dirty="0">
                <a:solidFill>
                  <a:srgbClr val="FF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t>Значит, в школе:</a:t>
            </a:r>
          </a:p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/>
              <a:buChar char="-"/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900" kern="0" dirty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 имеется необходимый </a:t>
            </a:r>
            <a:r>
              <a:rPr lang="ru-RU" sz="2900" b="1" kern="0" dirty="0">
                <a:solidFill>
                  <a:srgbClr val="7030A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диагностический инструментарий </a:t>
            </a:r>
            <a:r>
              <a:rPr lang="ru-RU" sz="2900" kern="0" dirty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выявления предпочтений;</a:t>
            </a:r>
            <a:endParaRPr lang="ru-RU" sz="2900" kern="0" dirty="0">
              <a:solidFill>
                <a:srgbClr val="7030A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/>
              <a:buChar char="-"/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900" kern="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/>
              <a:buChar char="-"/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900" kern="0" dirty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результаты диагностики позволяют </a:t>
            </a:r>
            <a:r>
              <a:rPr lang="ru-RU" sz="2900" b="1" kern="0" dirty="0">
                <a:solidFill>
                  <a:srgbClr val="C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корректировать план и программы </a:t>
            </a:r>
            <a:r>
              <a:rPr lang="ru-RU" sz="2900" kern="0" dirty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внеурочной деятельности;</a:t>
            </a:r>
          </a:p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900" kern="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900" kern="0" dirty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- </a:t>
            </a:r>
            <a:r>
              <a:rPr lang="ru-RU" sz="2900" b="1" kern="0" dirty="0">
                <a:solidFill>
                  <a:srgbClr val="00B05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Изучается удовлетворенность участников </a:t>
            </a:r>
            <a:r>
              <a:rPr lang="ru-RU" sz="2900" kern="0" dirty="0">
                <a:solidFill>
                  <a:srgbClr val="00B05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 </a:t>
            </a:r>
            <a:r>
              <a:rPr lang="ru-RU" sz="2900" kern="0" dirty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образовательного процесса «</a:t>
            </a:r>
            <a:r>
              <a:rPr lang="ru-RU" sz="2900" kern="0" dirty="0" err="1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внеурочкой</a:t>
            </a:r>
            <a:r>
              <a:rPr lang="ru-RU" sz="2900" kern="0" dirty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» (промежуточные результаты).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1" y="274639"/>
            <a:ext cx="8435975" cy="3051175"/>
          </a:xfrm>
          <a:solidFill>
            <a:schemeClr val="bg1"/>
          </a:solidFill>
          <a:effectLst>
            <a:prstShdw prst="shdw17" dist="17961" dir="2700000">
              <a:srgbClr val="90611C"/>
            </a:prst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Требования к результатам освоения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основной образовательной  программы </a:t>
            </a:r>
            <a:r>
              <a:rPr lang="ru-RU" b="1" dirty="0" smtClean="0">
                <a:solidFill>
                  <a:srgbClr val="C00000"/>
                </a:solidFill>
              </a:rPr>
              <a:t>основного общего </a:t>
            </a:r>
            <a:r>
              <a:rPr lang="ru-RU" b="1" dirty="0" smtClean="0">
                <a:solidFill>
                  <a:srgbClr val="C00000"/>
                </a:solidFill>
              </a:rPr>
              <a:t>образования</a:t>
            </a:r>
          </a:p>
        </p:txBody>
      </p:sp>
      <p:sp>
        <p:nvSpPr>
          <p:cNvPr id="62469" name="AutoShape 5"/>
          <p:cNvSpPr>
            <a:spLocks noGrp="1" noChangeArrowheads="1"/>
          </p:cNvSpPr>
          <p:nvPr>
            <p:ph idx="1"/>
          </p:nvPr>
        </p:nvSpPr>
        <p:spPr>
          <a:xfrm>
            <a:off x="395288" y="3716339"/>
            <a:ext cx="3408362" cy="6762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1750">
            <a:solidFill>
              <a:srgbClr val="0000CC"/>
            </a:solidFill>
            <a:round/>
          </a:ln>
          <a:effectLst>
            <a:prstShdw prst="shdw17" dist="17961" dir="2700000">
              <a:srgbClr val="00007A"/>
            </a:prstShdw>
          </a:effec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ЛИЧНОСТНЫЕ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304800" y="1554164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865" indent="-342865" algn="ctr"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865" indent="-342865"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2195514" y="5229226"/>
            <a:ext cx="4318000" cy="6842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89991" tIns="46795" rIns="89991" bIns="46795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МЕТАПРЕДМЕТНЫЕ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4716464" y="3789364"/>
            <a:ext cx="3670300" cy="6111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89991" tIns="46795" rIns="89991" bIns="46795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ПРЕДМЕТНЫЕ</a:t>
            </a:r>
          </a:p>
        </p:txBody>
      </p:sp>
      <p:sp>
        <p:nvSpPr>
          <p:cNvPr id="52231" name="Line 14"/>
          <p:cNvSpPr>
            <a:spLocks noChangeShapeType="1"/>
          </p:cNvSpPr>
          <p:nvPr/>
        </p:nvSpPr>
        <p:spPr bwMode="auto">
          <a:xfrm flipH="1">
            <a:off x="2268538" y="3357564"/>
            <a:ext cx="714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52232" name="Line 15"/>
          <p:cNvSpPr>
            <a:spLocks noChangeShapeType="1"/>
          </p:cNvSpPr>
          <p:nvPr/>
        </p:nvSpPr>
        <p:spPr bwMode="auto">
          <a:xfrm>
            <a:off x="6300788" y="3284538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52233" name="Line 16"/>
          <p:cNvSpPr>
            <a:spLocks noChangeShapeType="1"/>
          </p:cNvSpPr>
          <p:nvPr/>
        </p:nvSpPr>
        <p:spPr bwMode="auto">
          <a:xfrm>
            <a:off x="4284663" y="33575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9143999" cy="1142987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rgbClr val="C00000"/>
                </a:solidFill>
              </a:rPr>
              <a:t>Письмо ДОиН Кемеровской области от 21.10.2011 № 643/06</a:t>
            </a:r>
            <a:br>
              <a:rPr b="1" smtClean="0">
                <a:solidFill>
                  <a:srgbClr val="C00000"/>
                </a:solidFill>
              </a:rPr>
            </a:br>
            <a:endParaRPr b="1" smtClean="0">
              <a:solidFill>
                <a:srgbClr val="C00000"/>
              </a:solidFill>
            </a:endParaRPr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214282" y="1981200"/>
            <a:ext cx="8320118" cy="4144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sz="4400" b="1" smtClean="0"/>
              <a:t>   Разъяснения по организации внеурочной деятельности в общеобразовательных учреждениях Кемеровской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«Об Образовании»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Статья 30. Локальные нормативные акты, содержащие нормы, регулирующие образовательные отношения</a:t>
            </a:r>
            <a:endParaRPr lang="ru-RU" dirty="0" smtClean="0"/>
          </a:p>
          <a:p>
            <a:r>
              <a:rPr lang="ru-RU" dirty="0" smtClean="0"/>
              <a:t>П2</a:t>
            </a:r>
            <a:r>
              <a:rPr lang="ru-RU" dirty="0" smtClean="0"/>
              <a:t>. 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правила приема обучающихся, режим занятий обучающихся, формы, периодичность и порядок текущего контроля успеваемости и промежуточной аттестации </a:t>
            </a:r>
            <a:r>
              <a:rPr lang="ru-RU" dirty="0" smtClean="0"/>
              <a:t>обучающихся…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390672"/>
          </a:xfrm>
        </p:spPr>
        <p:txBody>
          <a:bodyPr>
            <a:normAutofit fontScale="90000"/>
          </a:bodyPr>
          <a:lstStyle/>
          <a:p>
            <a:r>
              <a:rPr b="1" dirty="0" smtClean="0">
                <a:solidFill>
                  <a:srgbClr val="00B050"/>
                </a:solidFill>
              </a:rPr>
              <a:t>Нормативные и методические основы внеурочной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8901113" cy="48577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sz="2400" dirty="0" smtClean="0"/>
              <a:t>Закон Российской Федерации «Об образовании» (в действующей редакции);</a:t>
            </a:r>
          </a:p>
          <a:p>
            <a:pPr>
              <a:defRPr/>
            </a:pPr>
            <a:r>
              <a:rPr sz="2400" dirty="0" smtClean="0"/>
              <a:t>ФГОС НОО (утверждены приказом </a:t>
            </a:r>
            <a:r>
              <a:rPr sz="2400" dirty="0" err="1" smtClean="0"/>
              <a:t>МОиН</a:t>
            </a:r>
            <a:r>
              <a:rPr sz="2400" dirty="0" smtClean="0"/>
              <a:t> РФ от 6 октября 2009 г. № 373) с изменениями (утверждены приказом </a:t>
            </a:r>
            <a:r>
              <a:rPr sz="2400" dirty="0" err="1" smtClean="0"/>
              <a:t>Минобрнауки</a:t>
            </a:r>
            <a:r>
              <a:rPr sz="2400" dirty="0" smtClean="0"/>
              <a:t> России от 26 ноября 2010 г. № 1241);</a:t>
            </a:r>
          </a:p>
          <a:p>
            <a:pPr>
              <a:defRPr/>
            </a:pPr>
            <a:r>
              <a:rPr sz="2400" dirty="0" smtClean="0"/>
              <a:t>Федеральные требования к образовательным учреждениям в части минимальной оснащенности учебного процесса и оборудования учебных помещений (утверждены приказом </a:t>
            </a:r>
            <a:r>
              <a:rPr sz="2400" dirty="0" err="1" smtClean="0"/>
              <a:t>Минобрнауки</a:t>
            </a:r>
            <a:r>
              <a:rPr sz="2400" dirty="0" smtClean="0"/>
              <a:t> России от 4 октября 2010 г. № 986);</a:t>
            </a:r>
          </a:p>
          <a:p>
            <a:pPr>
              <a:defRPr/>
            </a:pPr>
            <a:r>
              <a:rPr sz="2400" dirty="0" err="1" smtClean="0"/>
              <a:t>СанПиН</a:t>
            </a:r>
            <a:r>
              <a:rPr sz="2400" dirty="0" smtClean="0"/>
              <a:t> 2.4.2. 2821 – 10 (утверждены постановлением Главного государственного санитарного врача Российской Федерации от 29 декабря 2010 г. № 189);</a:t>
            </a:r>
          </a:p>
          <a:p>
            <a:pPr>
              <a:defRPr/>
            </a:pPr>
            <a:r>
              <a:rPr sz="2400" dirty="0" smtClean="0"/>
              <a:t>Федеральные требования к образовательным учреждениям в части охраны здоровья обучающихся, воспитанников (утверждены приказом </a:t>
            </a:r>
            <a:r>
              <a:rPr sz="2400" dirty="0" err="1" smtClean="0"/>
              <a:t>Минобрнауки</a:t>
            </a:r>
            <a:r>
              <a:rPr sz="2400" dirty="0" smtClean="0"/>
              <a:t> России от 28 декабря 2010 г. № 2106).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b="1" dirty="0" smtClean="0">
                <a:solidFill>
                  <a:srgbClr val="00B050"/>
                </a:solidFill>
              </a:rPr>
              <a:t>Нормативные и методические основы внеурочной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sz="2200" dirty="0" smtClean="0"/>
              <a:t>Методические материалы по организации внеурочной деятельности в образовательных учреждениях, реализующих общеобразовательные программы начального общего образования (приложение к письму </a:t>
            </a:r>
            <a:r>
              <a:rPr sz="2200" dirty="0" err="1" smtClean="0"/>
              <a:t>МОиН</a:t>
            </a:r>
            <a:r>
              <a:rPr sz="2200" dirty="0" smtClean="0"/>
              <a:t> </a:t>
            </a:r>
            <a:r>
              <a:rPr sz="2200" dirty="0" err="1" smtClean="0"/>
              <a:t>Рф</a:t>
            </a:r>
            <a:r>
              <a:rPr sz="2200" dirty="0" smtClean="0"/>
              <a:t> 12.05.2011 №03-296)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200" dirty="0" smtClean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dirty="0" smtClean="0"/>
              <a:t>Письмо </a:t>
            </a:r>
            <a:r>
              <a:rPr sz="2200" dirty="0" err="1" smtClean="0"/>
              <a:t>ДОиН</a:t>
            </a:r>
            <a:r>
              <a:rPr sz="2200" dirty="0" smtClean="0"/>
              <a:t> Кемеровской области от 21.10.2011 № 643/06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200" dirty="0" smtClean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dirty="0" smtClean="0"/>
              <a:t>Положение об организации внеурочной деятельности (локальный акт ОУ)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2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sz="2200" i="1" dirty="0" smtClean="0"/>
              <a:t>Организация внеурочной деятельности младших школьников в условиях реализации требований федерального государственного образовательного стандарта начального общего образования</a:t>
            </a:r>
            <a:r>
              <a:rPr sz="2200" dirty="0" smtClean="0"/>
              <a:t>: учебно-методическое пособие : в 3 ч./ авторы-составители В,Г. Черемисина, О.Б. Лысых, З.В. </a:t>
            </a:r>
            <a:r>
              <a:rPr sz="2200" dirty="0" err="1" smtClean="0"/>
              <a:t>Крецан</a:t>
            </a:r>
            <a:r>
              <a:rPr sz="2200" dirty="0" smtClean="0"/>
              <a:t> и др. ; под общ. ред. Н.Э. Касаткиной, Е.Л. Рудневой. Кемерово : Изд-во </a:t>
            </a:r>
            <a:r>
              <a:rPr sz="2200" dirty="0" err="1" smtClean="0"/>
              <a:t>КРИПКиПРО</a:t>
            </a:r>
            <a:r>
              <a:rPr sz="2200" dirty="0" smtClean="0"/>
              <a:t>, 2011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857256"/>
          </a:xfrm>
        </p:spPr>
        <p:txBody>
          <a:bodyPr>
            <a:normAutofit fontScale="90000"/>
          </a:bodyPr>
          <a:lstStyle/>
          <a:p>
            <a:r>
              <a:rPr sz="2000" b="1" dirty="0" smtClean="0">
                <a:solidFill>
                  <a:srgbClr val="00B050"/>
                </a:solidFill>
              </a:rPr>
              <a:t>Примерный перечень локальных актов образовательного учреждения,</a:t>
            </a:r>
            <a:r>
              <a:rPr sz="2000" dirty="0" smtClean="0">
                <a:solidFill>
                  <a:srgbClr val="00B050"/>
                </a:solidFill>
              </a:rPr>
              <a:t/>
            </a:r>
            <a:br>
              <a:rPr sz="2000" dirty="0" smtClean="0">
                <a:solidFill>
                  <a:srgbClr val="00B050"/>
                </a:solidFill>
              </a:rPr>
            </a:br>
            <a:r>
              <a:rPr sz="2000" b="1" dirty="0" smtClean="0">
                <a:solidFill>
                  <a:srgbClr val="00B050"/>
                </a:solidFill>
              </a:rPr>
              <a:t>обеспечивающих реализацию внеурочной деятельности в рамках</a:t>
            </a:r>
            <a:r>
              <a:rPr sz="2000" dirty="0" smtClean="0">
                <a:solidFill>
                  <a:srgbClr val="00B050"/>
                </a:solidFill>
              </a:rPr>
              <a:t/>
            </a:r>
            <a:br>
              <a:rPr sz="2000" dirty="0" smtClean="0">
                <a:solidFill>
                  <a:srgbClr val="00B050"/>
                </a:solidFill>
              </a:rPr>
            </a:br>
            <a:r>
              <a:rPr sz="2000" b="1" dirty="0" smtClean="0">
                <a:solidFill>
                  <a:srgbClr val="00B050"/>
                </a:solidFill>
              </a:rPr>
              <a:t>федерального государственного образовательного стандарта</a:t>
            </a:r>
            <a:r>
              <a:rPr sz="2000" dirty="0" smtClean="0">
                <a:solidFill>
                  <a:srgbClr val="C00000"/>
                </a:solidFill>
              </a:rPr>
              <a:t/>
            </a:r>
            <a:br>
              <a:rPr sz="20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472518" cy="4929198"/>
          </a:xfrm>
        </p:spPr>
        <p:txBody>
          <a:bodyPr>
            <a:normAutofit fontScale="55000" lnSpcReduction="20000"/>
          </a:bodyPr>
          <a:lstStyle/>
          <a:p>
            <a:pPr marL="742873" indent="-742873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sz="3600" dirty="0" smtClean="0"/>
              <a:t>Устав образовательного учреждения.</a:t>
            </a:r>
          </a:p>
          <a:p>
            <a:pPr marL="742873" indent="-742873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sz="3600" dirty="0" smtClean="0"/>
              <a:t>Правила внутреннего распорядка образовательного учреждения.</a:t>
            </a:r>
          </a:p>
          <a:p>
            <a:pPr marL="742873" indent="-742873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sz="3600" dirty="0" smtClean="0"/>
              <a:t>Договор образовательного учреждения с учредителем.</a:t>
            </a:r>
          </a:p>
          <a:p>
            <a:pPr marL="742873" indent="-742873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sz="3600" dirty="0" smtClean="0"/>
              <a:t>Положение о деятельности в образовательном учреждении общественных (в том числе детских и молодежных) организаций (объединений).</a:t>
            </a:r>
          </a:p>
          <a:p>
            <a:pPr marL="742873" indent="-742873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sz="3600" dirty="0" smtClean="0"/>
              <a:t>Положения о формах самоуправления образовательного учреждения.</a:t>
            </a:r>
          </a:p>
          <a:p>
            <a:pPr marL="742873" indent="-742873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sz="3600" dirty="0" smtClean="0"/>
              <a:t>Договор о сотрудничестве общеобразовательного учреждения и учреждений дополнительного образования детей.</a:t>
            </a:r>
          </a:p>
          <a:p>
            <a:pPr marL="742873" indent="-742873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sz="3600" dirty="0" smtClean="0"/>
              <a:t>Положение о группе продленного дня (“школе полного дня”).</a:t>
            </a:r>
          </a:p>
          <a:p>
            <a:pPr marL="742873" indent="-742873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sz="3600" dirty="0" smtClean="0"/>
              <a:t>Должностные инструкции работников образовательного учреждения.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071545"/>
            <a:ext cx="9144000" cy="571517"/>
          </a:xfrm>
        </p:spPr>
        <p:txBody>
          <a:bodyPr>
            <a:normAutofit fontScale="90000"/>
          </a:bodyPr>
          <a:lstStyle/>
          <a:p>
            <a:r>
              <a:rPr sz="2000" b="1" dirty="0" smtClean="0">
                <a:solidFill>
                  <a:srgbClr val="00B050"/>
                </a:solidFill>
              </a:rPr>
              <a:t>Примерный перечень локальных актов образовательного учреждения,</a:t>
            </a:r>
            <a:r>
              <a:rPr sz="2000" dirty="0" smtClean="0">
                <a:solidFill>
                  <a:srgbClr val="00B050"/>
                </a:solidFill>
              </a:rPr>
              <a:t/>
            </a:r>
            <a:br>
              <a:rPr sz="2000" dirty="0" smtClean="0">
                <a:solidFill>
                  <a:srgbClr val="00B050"/>
                </a:solidFill>
              </a:rPr>
            </a:br>
            <a:r>
              <a:rPr sz="2000" b="1" dirty="0" smtClean="0">
                <a:solidFill>
                  <a:srgbClr val="00B050"/>
                </a:solidFill>
              </a:rPr>
              <a:t>обеспечивающих реализацию внеурочной деятельности в рамках</a:t>
            </a:r>
            <a:r>
              <a:rPr sz="2000" dirty="0" smtClean="0">
                <a:solidFill>
                  <a:srgbClr val="00B050"/>
                </a:solidFill>
              </a:rPr>
              <a:t/>
            </a:r>
            <a:br>
              <a:rPr sz="2000" dirty="0" smtClean="0">
                <a:solidFill>
                  <a:srgbClr val="00B050"/>
                </a:solidFill>
              </a:rPr>
            </a:br>
            <a:r>
              <a:rPr sz="2000" b="1" dirty="0" smtClean="0">
                <a:solidFill>
                  <a:srgbClr val="00B050"/>
                </a:solidFill>
              </a:rPr>
              <a:t>федерального государственного образовательного стандарта</a:t>
            </a:r>
            <a:r>
              <a:rPr sz="2000" dirty="0" smtClean="0">
                <a:solidFill>
                  <a:srgbClr val="C00000"/>
                </a:solidFill>
              </a:rPr>
              <a:t/>
            </a:r>
            <a:br>
              <a:rPr sz="20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fontScale="62500" lnSpcReduction="20000"/>
          </a:bodyPr>
          <a:lstStyle/>
          <a:p>
            <a:pPr marL="514297" indent="-514297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10"/>
              <a:defRPr/>
            </a:pPr>
            <a:r>
              <a:rPr lang="ru-RU" dirty="0" smtClean="0"/>
              <a:t>Приказы об утверждении рабочих программ учебных курсов, дисциплин (модулей).</a:t>
            </a:r>
          </a:p>
          <a:p>
            <a:pPr marL="514297" indent="-514297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10"/>
              <a:defRPr/>
            </a:pPr>
            <a:r>
              <a:rPr lang="ru-RU" dirty="0" smtClean="0"/>
              <a:t>Положение о распределении стимулирующей части фонда оплаты труда работников образовательного учреждения.</a:t>
            </a:r>
          </a:p>
          <a:p>
            <a:pPr marL="514297" indent="-514297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10"/>
              <a:defRPr/>
            </a:pPr>
            <a:r>
              <a:rPr lang="ru-RU" dirty="0" smtClean="0"/>
              <a:t>Положение об оказании платных дополнительных образовательных услуг.</a:t>
            </a:r>
          </a:p>
          <a:p>
            <a:pPr marL="514297" indent="-514297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10"/>
              <a:defRPr/>
            </a:pPr>
            <a:r>
              <a:rPr lang="ru-RU" dirty="0" smtClean="0"/>
              <a:t>Положение об организации и проведении публичного отчета образовательного учреждения. </a:t>
            </a:r>
          </a:p>
          <a:p>
            <a:pPr marL="514297" indent="-514297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10"/>
              <a:defRPr/>
            </a:pPr>
            <a:r>
              <a:rPr lang="ru-RU" dirty="0" smtClean="0"/>
              <a:t>Положения о различных объектах инфраструктуры учреждения с учетом федеральных требований к образовательным учреждениям в части минимальной оснащенности учебного процесса и оборудования учебных помещений, например:</a:t>
            </a:r>
          </a:p>
          <a:p>
            <a:pPr marL="514297" indent="-514297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10"/>
              <a:defRPr/>
            </a:pPr>
            <a:r>
              <a:rPr lang="ru-RU" dirty="0" smtClean="0"/>
              <a:t>Положение об учебном кабинете.</a:t>
            </a:r>
          </a:p>
          <a:p>
            <a:pPr marL="514297" indent="-514297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10"/>
              <a:defRPr/>
            </a:pPr>
            <a:r>
              <a:rPr lang="ru-RU" dirty="0" smtClean="0"/>
              <a:t>Положение об информационно-библиотечном центре.</a:t>
            </a:r>
          </a:p>
          <a:p>
            <a:pPr marL="514297" indent="-514297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10"/>
              <a:defRPr/>
            </a:pPr>
            <a:r>
              <a:rPr lang="ru-RU" dirty="0" smtClean="0"/>
              <a:t>Положение о </a:t>
            </a:r>
            <a:r>
              <a:rPr lang="ru-RU" dirty="0" err="1" smtClean="0"/>
              <a:t>культурно-досуговом</a:t>
            </a:r>
            <a:r>
              <a:rPr lang="ru-RU" dirty="0" smtClean="0"/>
              <a:t> центре.</a:t>
            </a:r>
          </a:p>
          <a:p>
            <a:pPr marL="514297" indent="-514297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10"/>
              <a:defRPr/>
            </a:pPr>
            <a:r>
              <a:rPr lang="ru-RU" dirty="0" smtClean="0"/>
              <a:t>Положение о физкультурно-оздоровительном центре.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42876" y="214313"/>
            <a:ext cx="9001125" cy="6357937"/>
          </a:xfrm>
        </p:spPr>
        <p:txBody>
          <a:bodyPr/>
          <a:lstStyle/>
          <a:p>
            <a:pPr lvl="1">
              <a:buFont typeface="Arial" charset="0"/>
              <a:buNone/>
            </a:pPr>
            <a:r>
              <a:rPr sz="2500" dirty="0" smtClean="0"/>
              <a:t>19. Положение о Совете (рабочей группе) по введению ФГОС ООО в ОУ.</a:t>
            </a:r>
          </a:p>
          <a:p>
            <a:pPr lvl="1">
              <a:buFont typeface="Arial" charset="0"/>
              <a:buNone/>
            </a:pPr>
            <a:r>
              <a:rPr sz="2500" dirty="0" smtClean="0"/>
              <a:t>20. Положение о </a:t>
            </a:r>
            <a:r>
              <a:rPr sz="2500" dirty="0" err="1" smtClean="0"/>
              <a:t>психолого-медико-педагогическом</a:t>
            </a:r>
            <a:r>
              <a:rPr sz="2500" dirty="0" smtClean="0"/>
              <a:t> консилиуме (при наличии).</a:t>
            </a:r>
          </a:p>
          <a:p>
            <a:pPr lvl="1">
              <a:buFont typeface="Arial" charset="0"/>
              <a:buNone/>
            </a:pPr>
            <a:r>
              <a:rPr sz="2500" dirty="0" smtClean="0"/>
              <a:t>21. Положение о системе внутреннего мониторинга качества образования в ОУ.</a:t>
            </a:r>
          </a:p>
          <a:p>
            <a:pPr lvl="1">
              <a:buFont typeface="Arial" charset="0"/>
              <a:buNone/>
            </a:pPr>
            <a:r>
              <a:rPr sz="2500" dirty="0" smtClean="0"/>
              <a:t>22. План-график введения ФГОС ООО в ОУ.</a:t>
            </a:r>
          </a:p>
          <a:p>
            <a:pPr lvl="1">
              <a:buFont typeface="Arial" charset="0"/>
              <a:buNone/>
            </a:pPr>
            <a:r>
              <a:rPr sz="2500" dirty="0" smtClean="0"/>
              <a:t>23. План внеурочной </a:t>
            </a:r>
            <a:r>
              <a:rPr sz="2500" dirty="0" err="1" smtClean="0"/>
              <a:t>деятельности+Программы</a:t>
            </a:r>
            <a:r>
              <a:rPr sz="2500" dirty="0" smtClean="0"/>
              <a:t> </a:t>
            </a:r>
            <a:r>
              <a:rPr sz="2500" dirty="0" err="1" smtClean="0"/>
              <a:t>внеурочной</a:t>
            </a:r>
            <a:r>
              <a:rPr sz="2500" dirty="0" smtClean="0"/>
              <a:t> деятельности, как часть ООП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sz="2500" dirty="0" smtClean="0"/>
              <a:t>24. Трехсторонний договор, по форме, обозначенной на сайте ФГОС: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sz="2500" u="sng" dirty="0" smtClean="0">
                <a:hlinkClick r:id="rId2"/>
              </a:rPr>
              <a:t>http://standart.edu.ru/catalog.aspx?CatalogId=2665</a:t>
            </a:r>
            <a:endParaRPr sz="2500" dirty="0" smtClean="0">
              <a:solidFill>
                <a:schemeClr val="bg1"/>
              </a:solidFill>
            </a:endParaRPr>
          </a:p>
          <a:p>
            <a:pPr lvl="1"/>
            <a:endParaRPr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28625" y="857232"/>
            <a:ext cx="8429655" cy="785831"/>
          </a:xfrm>
        </p:spPr>
        <p:txBody>
          <a:bodyPr>
            <a:normAutofit fontScale="90000"/>
          </a:bodyPr>
          <a:lstStyle/>
          <a:p>
            <a:r>
              <a:rPr b="1" dirty="0" smtClean="0">
                <a:solidFill>
                  <a:srgbClr val="00B050"/>
                </a:solidFill>
              </a:rPr>
              <a:t>Анализ трудностей при организации ВУД в начальной школе</a:t>
            </a:r>
            <a:r>
              <a:rPr b="1" dirty="0" smtClean="0">
                <a:solidFill>
                  <a:srgbClr val="C00000"/>
                </a:solidFill>
              </a:rPr>
              <a:t/>
            </a:r>
            <a:br>
              <a:rPr b="1" dirty="0" smtClean="0">
                <a:solidFill>
                  <a:srgbClr val="C00000"/>
                </a:solidFill>
              </a:rPr>
            </a:br>
            <a:endParaRPr b="1" dirty="0" smtClean="0">
              <a:solidFill>
                <a:srgbClr val="C000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297" indent="-514297">
              <a:buFont typeface="Arial" charset="0"/>
              <a:buAutoNum type="arabicPeriod"/>
            </a:pPr>
            <a:r>
              <a:rPr lang="ru-RU" dirty="0" smtClean="0"/>
              <a:t>Документация на уровне ОУ (устав, должностные инструкции, положения, приказы по ОУ и др.)</a:t>
            </a:r>
          </a:p>
          <a:p>
            <a:pPr marL="514297" indent="-514297">
              <a:buFont typeface="Arial" charset="0"/>
              <a:buAutoNum type="arabicPeriod"/>
            </a:pPr>
            <a:r>
              <a:rPr lang="ru-RU" dirty="0" smtClean="0"/>
              <a:t>Психолого-педагогическое сопровождение реализации внеурочной деятельности (перегрузка детей и педагогов)</a:t>
            </a:r>
          </a:p>
          <a:p>
            <a:pPr marL="514297" indent="-514297">
              <a:buFont typeface="Arial" charset="0"/>
              <a:buAutoNum type="arabicPeriod"/>
            </a:pPr>
            <a:r>
              <a:rPr lang="ru-RU" dirty="0" smtClean="0"/>
              <a:t>Кадровое обеспечение занятий по внеурочной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8625" y="857232"/>
            <a:ext cx="8501093" cy="785831"/>
          </a:xfrm>
        </p:spPr>
        <p:txBody>
          <a:bodyPr>
            <a:normAutofit fontScale="90000"/>
          </a:bodyPr>
          <a:lstStyle/>
          <a:p>
            <a:r>
              <a:rPr b="1" dirty="0" smtClean="0">
                <a:solidFill>
                  <a:srgbClr val="00B050"/>
                </a:solidFill>
              </a:rPr>
              <a:t>Анализ трудностей при организации ВУД в начальной школе</a:t>
            </a:r>
            <a:r>
              <a:rPr b="1" dirty="0" smtClean="0">
                <a:solidFill>
                  <a:srgbClr val="C00000"/>
                </a:solidFill>
              </a:rPr>
              <a:t/>
            </a:r>
            <a:br>
              <a:rPr b="1" dirty="0" smtClean="0">
                <a:solidFill>
                  <a:srgbClr val="C00000"/>
                </a:solidFill>
              </a:rPr>
            </a:br>
            <a:endParaRPr b="1" dirty="0" smtClean="0">
              <a:solidFill>
                <a:srgbClr val="C0000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297" indent="-514297">
              <a:buNone/>
            </a:pPr>
            <a:r>
              <a:rPr lang="ru-RU" dirty="0" smtClean="0"/>
              <a:t>4. Организация внеурочной деятельности на основании потребностей обучающихся и их родителей. Обратная связь.</a:t>
            </a:r>
          </a:p>
          <a:p>
            <a:pPr marL="514297" indent="-514297">
              <a:buNone/>
            </a:pPr>
            <a:r>
              <a:rPr lang="ru-RU" dirty="0" smtClean="0"/>
              <a:t>5. Мониторинг качества организации и реализации внеурочной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rgbClr val="C00000"/>
                </a:solidFill>
              </a:rPr>
              <a:t>Письмо ДОиН Кемеровской области от 21.10.2011 № 643/06</a:t>
            </a:r>
            <a:br>
              <a:rPr b="1" smtClean="0">
                <a:solidFill>
                  <a:srgbClr val="C00000"/>
                </a:solidFill>
              </a:rPr>
            </a:br>
            <a:endParaRPr b="1" smtClean="0">
              <a:solidFill>
                <a:srgbClr val="C00000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14314" y="1285876"/>
            <a:ext cx="8643937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ru-RU" smtClean="0"/>
              <a:t>2. </a:t>
            </a:r>
          </a:p>
          <a:p>
            <a:pPr algn="just">
              <a:buFont typeface="Arial" charset="0"/>
              <a:buNone/>
            </a:pPr>
            <a:r>
              <a:rPr lang="ru-RU" smtClean="0"/>
              <a:t>Образовательное учреждение должно предоставлять обучающимся возможность выбора широкого спектра занятий, направленных на их развитие в таких формах как экскурсии, кружки, секции, круглые столы, конференции, диспуты, школьные научные общества, олимпиады, соревнования, поисковые и научные исследования, общественно полезные практики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rgbClr val="C00000"/>
                </a:solidFill>
              </a:rPr>
              <a:t>Письмо ДОиН Кемеровской области от 21.10.2011 № 643/06</a:t>
            </a:r>
            <a:br>
              <a:rPr b="1" smtClean="0">
                <a:solidFill>
                  <a:srgbClr val="C00000"/>
                </a:solidFill>
              </a:rPr>
            </a:br>
            <a:endParaRPr b="1" smtClean="0">
              <a:solidFill>
                <a:srgbClr val="C0000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4. </a:t>
            </a:r>
          </a:p>
          <a:p>
            <a:pPr algn="just">
              <a:buFont typeface="Arial" charset="0"/>
              <a:buNone/>
            </a:pPr>
            <a:r>
              <a:rPr lang="ru-RU" smtClean="0"/>
              <a:t>Родители (законные представители)  обучающегося имеют право выбрать  перечень занятий внеурочной деятельностью для своего ребенка. </a:t>
            </a:r>
          </a:p>
          <a:p>
            <a:pPr>
              <a:buFont typeface="Arial" charset="0"/>
              <a:buNone/>
            </a:pPr>
            <a:endParaRPr lang="ru-RU" b="1" smtClean="0"/>
          </a:p>
          <a:p>
            <a:pPr algn="ctr">
              <a:buFont typeface="Arial" charset="0"/>
              <a:buNone/>
            </a:pPr>
            <a:r>
              <a:rPr lang="ru-RU" b="1" smtClean="0"/>
              <a:t>Принуждение к посещению внеурочных занятий недопустимо!</a:t>
            </a: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rgbClr val="C00000"/>
                </a:solidFill>
              </a:rPr>
              <a:t>Письмо ДОиН Кемеровской области от 21.10.2011 № 643/06</a:t>
            </a:r>
            <a:br>
              <a:rPr b="1" smtClean="0">
                <a:solidFill>
                  <a:srgbClr val="C00000"/>
                </a:solidFill>
              </a:rPr>
            </a:br>
            <a:endParaRPr b="1" smtClean="0">
              <a:solidFill>
                <a:srgbClr val="C0000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5. </a:t>
            </a:r>
          </a:p>
          <a:p>
            <a:pPr algn="just">
              <a:buFont typeface="Arial" charset="0"/>
              <a:buNone/>
            </a:pPr>
            <a:r>
              <a:rPr lang="ru-RU" smtClean="0"/>
              <a:t>Результаты внеурочной деятельности не являются предметом контрольно-оценочных процедур. В этом случае могут использоваться разные технологии, в том числе и технология «Портфолио».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«Об Образовании»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47800"/>
            <a:ext cx="8358214" cy="519591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Статья 66. Начальное общее, основное общее и среднее общее </a:t>
            </a:r>
            <a:r>
              <a:rPr lang="ru-RU" b="1" dirty="0" smtClean="0"/>
              <a:t>образование</a:t>
            </a:r>
          </a:p>
          <a:p>
            <a:r>
              <a:rPr lang="ru-RU" dirty="0" smtClean="0"/>
              <a:t>П2</a:t>
            </a:r>
            <a:r>
              <a:rPr lang="ru-RU" dirty="0" smtClean="0"/>
              <a:t>. Основное общее образование направлено на становление и формирование личности обучающегося (формирование нравственных убеждений, эстетического вкуса и здорового образа жизни, высокой культуры межличностного и межэтнического общения, овладение основами наук, государственным языком Российской Федерации, навыками умственного и физического труда, развитие склонностей, интересов, способности к социальному самоопределению).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rgbClr val="C00000"/>
                </a:solidFill>
              </a:rPr>
              <a:t>Письмо ДОиН Кемеровской области от 21.10.2011 № 643/06</a:t>
            </a:r>
            <a:br>
              <a:rPr b="1" smtClean="0">
                <a:solidFill>
                  <a:srgbClr val="C00000"/>
                </a:solidFill>
              </a:rPr>
            </a:br>
            <a:endParaRPr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929188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7. </a:t>
            </a:r>
          </a:p>
          <a:p>
            <a:pPr algn="just">
              <a:buFont typeface="Arial" charset="0"/>
              <a:buNone/>
              <a:defRPr/>
            </a:pPr>
            <a:r>
              <a:rPr lang="ru-RU" dirty="0" smtClean="0"/>
              <a:t>Администрация общеобразовательного учреждения  должна вести разъяснительную работу среди родителей (законных представителей) обучающихся, перешедших на федеральный государственный образовательный стандарт, о значении и важности внеурочной деятельности для достижения личностных, предметных 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rgbClr val="C00000"/>
                </a:solidFill>
              </a:rPr>
              <a:t>Письмо ДОиН Кемеровской области от 21.10.2011 № 643/06</a:t>
            </a:r>
            <a:br>
              <a:rPr b="1" smtClean="0">
                <a:solidFill>
                  <a:srgbClr val="C00000"/>
                </a:solidFill>
              </a:rPr>
            </a:br>
            <a:endParaRPr b="1" smtClean="0">
              <a:solidFill>
                <a:srgbClr val="C00000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mtClean="0"/>
              <a:t>8. </a:t>
            </a:r>
          </a:p>
          <a:p>
            <a:pPr algn="just">
              <a:buFont typeface="Arial" charset="0"/>
              <a:buNone/>
            </a:pPr>
            <a:r>
              <a:rPr lang="ru-RU" smtClean="0"/>
              <a:t>Важно организовать   постоянный мониторинг (обратную связь) внеурочной деятельности в целях предупреждения перегрузки и утомляемости обучающихся,  повышения их мотивации к посещению занятий, а также осуществления контроля за качеством проведения внеурочных занятий.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794"/>
            <a:ext cx="8229600" cy="8572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3600" dirty="0" smtClean="0">
                <a:solidFill>
                  <a:srgbClr val="00B050"/>
                </a:solidFill>
              </a:rPr>
              <a:t>Примерная структура </a:t>
            </a:r>
            <a:r>
              <a:rPr sz="3600" b="1" dirty="0" smtClean="0">
                <a:solidFill>
                  <a:srgbClr val="00B050"/>
                </a:solidFill>
              </a:rPr>
              <a:t>Положения </a:t>
            </a:r>
            <a:r>
              <a:rPr sz="3600" dirty="0" smtClean="0">
                <a:solidFill>
                  <a:srgbClr val="00B050"/>
                </a:solidFill>
              </a:rPr>
              <a:t/>
            </a:r>
            <a:br>
              <a:rPr sz="3600" dirty="0" smtClean="0">
                <a:solidFill>
                  <a:srgbClr val="00B050"/>
                </a:solidFill>
              </a:rPr>
            </a:br>
            <a:r>
              <a:rPr sz="3600" dirty="0" smtClean="0">
                <a:solidFill>
                  <a:srgbClr val="00B050"/>
                </a:solidFill>
              </a:rPr>
              <a:t>об организации внеурочной деятельности в условиях  введения ФГОС НОО</a:t>
            </a:r>
            <a:r>
              <a:rPr sz="3600" dirty="0" smtClean="0"/>
              <a:t/>
            </a:r>
            <a:br>
              <a:rPr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sz="4500" dirty="0" smtClean="0"/>
              <a:t>Общие положение (цели, задачи)</a:t>
            </a:r>
          </a:p>
          <a:p>
            <a:pPr>
              <a:defRPr/>
            </a:pPr>
            <a:r>
              <a:rPr sz="4500" dirty="0" smtClean="0"/>
              <a:t>Направления, формы и виды организации </a:t>
            </a:r>
            <a:br>
              <a:rPr sz="4500" dirty="0" smtClean="0"/>
            </a:br>
            <a:r>
              <a:rPr sz="4500" dirty="0" smtClean="0"/>
              <a:t>внеурочной деятельности </a:t>
            </a:r>
          </a:p>
          <a:p>
            <a:pPr>
              <a:defRPr/>
            </a:pPr>
            <a:r>
              <a:rPr sz="4500" dirty="0" smtClean="0"/>
              <a:t>Организация занятий внеурочной деятельности</a:t>
            </a:r>
          </a:p>
          <a:p>
            <a:pPr>
              <a:defRPr/>
            </a:pPr>
            <a:r>
              <a:rPr sz="4500" dirty="0" smtClean="0"/>
              <a:t>Требования к программам внеурочной деятельности</a:t>
            </a:r>
          </a:p>
          <a:p>
            <a:pPr>
              <a:defRPr/>
            </a:pPr>
            <a:r>
              <a:rPr sz="4500" dirty="0" smtClean="0"/>
              <a:t>Результаты внеурочной деятельности</a:t>
            </a:r>
          </a:p>
          <a:p>
            <a:pPr>
              <a:defRPr/>
            </a:pPr>
            <a:r>
              <a:rPr sz="4500" dirty="0" smtClean="0"/>
              <a:t>Права и обязанности участников образовательного процесса </a:t>
            </a:r>
          </a:p>
          <a:p>
            <a:pPr>
              <a:defRPr/>
            </a:pPr>
            <a:r>
              <a:rPr sz="4500" dirty="0" smtClean="0"/>
              <a:t>Финансирование внеурочной деятельности</a:t>
            </a:r>
          </a:p>
          <a:p>
            <a:pPr>
              <a:defRPr/>
            </a:pPr>
            <a:r>
              <a:rPr sz="4500" dirty="0" smtClean="0"/>
              <a:t>Мониторинг качества организации внеурочной деятельности</a:t>
            </a:r>
          </a:p>
          <a:p>
            <a:pPr>
              <a:defRPr/>
            </a:pPr>
            <a:r>
              <a:rPr sz="4500" dirty="0" smtClean="0"/>
              <a:t>Управление и контроль за реализацией внеурочной деятельности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ОРГАНИЗАЦИИ ВД В 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053034"/>
          </a:xfrm>
        </p:spPr>
        <p:txBody>
          <a:bodyPr/>
          <a:lstStyle/>
          <a:p>
            <a:r>
              <a:rPr lang="ru-RU" sz="4000" dirty="0" smtClean="0"/>
              <a:t>Только «силами» ОУ</a:t>
            </a:r>
          </a:p>
          <a:p>
            <a:r>
              <a:rPr lang="ru-RU" sz="4000" dirty="0" smtClean="0"/>
              <a:t>Интеграция основного и дополнительного образования</a:t>
            </a:r>
          </a:p>
          <a:p>
            <a:r>
              <a:rPr lang="ru-RU" sz="4000" dirty="0" smtClean="0"/>
              <a:t>РЕАЛИЗАЦИЯ образовательной программы внеурочной деятельности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ВД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/>
          <a:lstStyle/>
          <a:p>
            <a:r>
              <a:rPr lang="ru-RU" dirty="0" smtClean="0"/>
              <a:t>В план ВД основной школы входят:</a:t>
            </a:r>
            <a:r>
              <a:rPr lang="ru-RU" dirty="0" smtClean="0"/>
              <a:t> краеведческая работа, научно-практические конференции,  школьные научные общества, олимпиады, поисковые и научные исследования, общественно полезные  </a:t>
            </a:r>
            <a:r>
              <a:rPr lang="ru-RU" dirty="0" smtClean="0"/>
              <a:t>практики и т. д. </a:t>
            </a:r>
          </a:p>
          <a:p>
            <a:r>
              <a:rPr lang="ru-RU" dirty="0" smtClean="0"/>
              <a:t>ПРИМЕР №1</a:t>
            </a: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Интеграция основного и дополнительного образования детей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928802"/>
            <a:ext cx="7933588" cy="49291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6500" dirty="0" smtClean="0"/>
              <a:t>Наиболее </a:t>
            </a:r>
            <a:r>
              <a:rPr lang="ru-RU" sz="6500" dirty="0" smtClean="0"/>
              <a:t>распространенные и достаточно эффективные формы:</a:t>
            </a:r>
          </a:p>
          <a:p>
            <a:r>
              <a:rPr lang="ru-RU" sz="5800" dirty="0" smtClean="0"/>
              <a:t> </a:t>
            </a:r>
            <a:r>
              <a:rPr lang="ru-RU" sz="5800" dirty="0" smtClean="0"/>
              <a:t>создание на базе </a:t>
            </a:r>
            <a:r>
              <a:rPr lang="ru-RU" sz="5800" dirty="0" smtClean="0"/>
              <a:t>общеобразовательного </a:t>
            </a:r>
            <a:r>
              <a:rPr lang="ru-RU" sz="5800" dirty="0" smtClean="0"/>
              <a:t>учреждения </a:t>
            </a:r>
            <a:r>
              <a:rPr lang="ru-RU" sz="5800" dirty="0" smtClean="0"/>
              <a:t>отдельных творческих </a:t>
            </a:r>
            <a:r>
              <a:rPr lang="ru-RU" sz="5800" dirty="0" smtClean="0"/>
              <a:t>объединений детей, занятия с которыми ведут </a:t>
            </a:r>
            <a:r>
              <a:rPr lang="ru-RU" sz="5800" dirty="0" smtClean="0"/>
              <a:t>педагоги учреждений дополнительного </a:t>
            </a:r>
            <a:r>
              <a:rPr lang="ru-RU" sz="5800" dirty="0" smtClean="0"/>
              <a:t>образования</a:t>
            </a:r>
            <a:r>
              <a:rPr lang="ru-RU" sz="5800" dirty="0" smtClean="0"/>
              <a:t>;</a:t>
            </a:r>
            <a:endParaRPr lang="ru-RU" sz="5800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42"/>
            <a:ext cx="8005026" cy="57483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организация филиалов детских музыкальных, </a:t>
            </a:r>
            <a:r>
              <a:rPr lang="ru-RU" dirty="0" smtClean="0"/>
              <a:t>художественных, спортивных </a:t>
            </a:r>
            <a:r>
              <a:rPr lang="ru-RU" dirty="0" smtClean="0"/>
              <a:t>школ, работающих на базе общеобразовательных учреждений;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проведение </a:t>
            </a:r>
            <a:r>
              <a:rPr lang="ru-RU" dirty="0" smtClean="0"/>
              <a:t>занятий по </a:t>
            </a:r>
            <a:r>
              <a:rPr lang="ru-RU" dirty="0" smtClean="0"/>
              <a:t>ряду </a:t>
            </a:r>
            <a:r>
              <a:rPr lang="ru-RU" dirty="0" smtClean="0"/>
              <a:t>общеобразовательных </a:t>
            </a:r>
            <a:r>
              <a:rPr lang="ru-RU" dirty="0" smtClean="0"/>
              <a:t>предметов на </a:t>
            </a:r>
            <a:r>
              <a:rPr lang="ru-RU" dirty="0" smtClean="0"/>
              <a:t>базе учреждений </a:t>
            </a:r>
            <a:r>
              <a:rPr lang="ru-RU" dirty="0" smtClean="0"/>
              <a:t>дополнительного образования (</a:t>
            </a:r>
            <a:r>
              <a:rPr lang="ru-RU" dirty="0" smtClean="0"/>
              <a:t>эколого-биологических дисциплин </a:t>
            </a:r>
            <a:r>
              <a:rPr lang="ru-RU" dirty="0" smtClean="0"/>
              <a:t>– на станции юных натуралистов; изобразительного искусства </a:t>
            </a:r>
            <a:r>
              <a:rPr lang="ru-RU" dirty="0" smtClean="0"/>
              <a:t>и музыки </a:t>
            </a:r>
            <a:r>
              <a:rPr lang="ru-RU" dirty="0" smtClean="0"/>
              <a:t>– в художественных и музыкальных студиях и т.п.). </a:t>
            </a:r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821533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Интеграция основного и дополнительного образования детей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85926"/>
            <a:ext cx="7862150" cy="44624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Договор о сотрудничестве (условия реализации ВД)</a:t>
            </a:r>
          </a:p>
          <a:p>
            <a:r>
              <a:rPr lang="ru-RU" sz="3600" dirty="0" smtClean="0"/>
              <a:t>ПРИМЕР №2</a:t>
            </a:r>
          </a:p>
          <a:p>
            <a:r>
              <a:rPr lang="ru-RU" sz="3600" dirty="0" smtClean="0"/>
              <a:t>ПРИМЕР №3</a:t>
            </a:r>
          </a:p>
          <a:p>
            <a:r>
              <a:rPr lang="ru-RU" sz="3600" dirty="0" smtClean="0"/>
              <a:t>Портал «Менеджер образования»</a:t>
            </a:r>
            <a:r>
              <a:rPr lang="en-US" sz="3600" dirty="0" smtClean="0"/>
              <a:t> http://www.menobr.ru/materials/265/5218/#q5</a:t>
            </a:r>
            <a:endParaRPr lang="ru-RU" sz="36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ПРОГРАММА ВД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   </a:t>
            </a:r>
            <a:r>
              <a:rPr lang="ru-RU" sz="5400" i="1" dirty="0" smtClean="0"/>
              <a:t>Опыт </a:t>
            </a:r>
            <a:r>
              <a:rPr lang="ru-RU" sz="5400" i="1" dirty="0" smtClean="0"/>
              <a:t>общеобразовательных </a:t>
            </a:r>
            <a:r>
              <a:rPr lang="ru-RU" sz="5400" i="1" dirty="0" smtClean="0"/>
              <a:t>учреждений Кемеровской области</a:t>
            </a:r>
            <a:endParaRPr lang="ru-RU" sz="5400" i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00042"/>
            <a:ext cx="8786842" cy="5500725"/>
          </a:xfrm>
        </p:spPr>
        <p:txBody>
          <a:bodyPr/>
          <a:lstStyle/>
          <a:p>
            <a:pPr algn="ctr"/>
            <a:r>
              <a:rPr lang="ru-RU" dirty="0" smtClean="0"/>
              <a:t>МБОУ «СОШ №58», </a:t>
            </a:r>
            <a:br>
              <a:rPr lang="ru-RU" dirty="0" smtClean="0"/>
            </a:br>
            <a:r>
              <a:rPr lang="ru-RU" dirty="0" smtClean="0"/>
              <a:t>г. Кемерово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800" dirty="0" smtClean="0"/>
              <a:t>Образовательная программа внеурочной деятельности </a:t>
            </a:r>
            <a:br>
              <a:rPr lang="ru-RU" sz="2800" dirty="0" smtClean="0"/>
            </a:br>
            <a:r>
              <a:rPr lang="ru-RU" sz="2800" dirty="0" smtClean="0"/>
              <a:t>обучающихся на ступени начального общего образования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«Об Образовании»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47800"/>
            <a:ext cx="8076464" cy="519591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Статья 97. Информационная открытость системы образования. Мониторинг в системе образования</a:t>
            </a:r>
            <a:endParaRPr lang="ru-RU" dirty="0" smtClean="0"/>
          </a:p>
          <a:p>
            <a:r>
              <a:rPr lang="ru-RU" dirty="0" smtClean="0"/>
              <a:t>П </a:t>
            </a:r>
            <a:r>
              <a:rPr lang="ru-RU" dirty="0" smtClean="0"/>
              <a:t>3. Мониторинг системы образования представляет собой систематическое стандартизированное наблюдение за состоянием образования и динамикой изменений его результатов, условиями осуществления образовательной деятельности, контингентом обучающихся, учебными </a:t>
            </a:r>
            <a:r>
              <a:rPr lang="ru-RU" b="1" i="1" dirty="0" smtClean="0"/>
              <a:t>и </a:t>
            </a:r>
            <a:r>
              <a:rPr lang="ru-RU" b="1" i="1" dirty="0" err="1" smtClean="0"/>
              <a:t>внеучебными</a:t>
            </a:r>
            <a:r>
              <a:rPr lang="ru-RU" b="1" i="1" dirty="0" smtClean="0"/>
              <a:t> достижениями обучающихся</a:t>
            </a:r>
            <a:r>
              <a:rPr lang="ru-RU" dirty="0" smtClean="0"/>
              <a:t>, профессиональными достижениями выпускников организаций, осуществляющих образовательную деятельность, состоянием сети организаций, осуществляющих образовательную деятельность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33400"/>
            <a:ext cx="8258204" cy="5467368"/>
          </a:xfrm>
        </p:spPr>
        <p:txBody>
          <a:bodyPr/>
          <a:lstStyle/>
          <a:p>
            <a:r>
              <a:rPr lang="ru-RU" sz="3600" dirty="0" smtClean="0"/>
              <a:t>Для организации системной работы по реализации Программы тематика занятий составлена с учетом традиционных дел школы, красных дат календаря, совместной деятельности с семьей, социумом. </a:t>
            </a:r>
            <a:r>
              <a:rPr lang="ru-RU" sz="3600" b="1" i="1" dirty="0" smtClean="0"/>
              <a:t>Каждый из модулей – это направление внеурочной деятельности</a:t>
            </a:r>
            <a:br>
              <a:rPr lang="ru-RU" sz="3600" b="1" i="1" dirty="0" smtClean="0"/>
            </a:b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786842" cy="59293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Первый модуль </a:t>
            </a:r>
            <a:r>
              <a:rPr lang="ru-RU" sz="3200" i="1" dirty="0" smtClean="0"/>
              <a:t>«Мы – будущее России», (духовно-нравственное) ;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Второй модул</a:t>
            </a:r>
            <a:r>
              <a:rPr lang="ru-RU" sz="3200" i="1" dirty="0" smtClean="0"/>
              <a:t>ь «Азбука красоты», 1 блок «Я – Художник», 2 блок – «Мир фольклора и музыки» (общекультурное) ;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Третий модуль </a:t>
            </a:r>
            <a:r>
              <a:rPr lang="ru-RU" sz="3200" i="1" dirty="0" smtClean="0"/>
              <a:t>«В мире нового и интересного», (</a:t>
            </a:r>
            <a:r>
              <a:rPr lang="ru-RU" sz="3200" i="1" dirty="0" err="1" smtClean="0"/>
              <a:t>общеинтеллектуальное</a:t>
            </a:r>
            <a:r>
              <a:rPr lang="ru-RU" sz="3200" i="1" dirty="0" smtClean="0"/>
              <a:t>) ;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Четвертый модуль </a:t>
            </a:r>
            <a:r>
              <a:rPr lang="ru-RU" sz="3200" i="1" dirty="0" smtClean="0"/>
              <a:t>«Творцы жизни», (социальное);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Пятый модуль </a:t>
            </a:r>
            <a:r>
              <a:rPr lang="ru-RU" sz="3200" i="1" dirty="0" smtClean="0"/>
              <a:t>«Мир Здоровья», (спортивно-оздоровительное направление)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00042"/>
            <a:ext cx="8786842" cy="5500725"/>
          </a:xfrm>
        </p:spPr>
        <p:txBody>
          <a:bodyPr/>
          <a:lstStyle/>
          <a:p>
            <a:pPr algn="ctr"/>
            <a:r>
              <a:rPr lang="ru-RU" dirty="0" smtClean="0"/>
              <a:t>МБОУ «ООШ №36», </a:t>
            </a:r>
            <a:br>
              <a:rPr lang="ru-RU" dirty="0" smtClean="0"/>
            </a:br>
            <a:r>
              <a:rPr lang="ru-RU" dirty="0" smtClean="0"/>
              <a:t>г. Анжеро-Судженск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800" dirty="0" smtClean="0"/>
              <a:t>Образовательная программа внеурочной деятельности </a:t>
            </a:r>
            <a:br>
              <a:rPr lang="ru-RU" sz="2800" dirty="0" smtClean="0"/>
            </a:br>
            <a:r>
              <a:rPr lang="ru-RU" sz="2800" dirty="0" smtClean="0"/>
              <a:t>обучающихся на ступени начального общего образования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715404" cy="1104920"/>
          </a:xfrm>
        </p:spPr>
        <p:txBody>
          <a:bodyPr/>
          <a:lstStyle/>
          <a:p>
            <a:pPr algn="ctr"/>
            <a:r>
              <a:rPr lang="ru-RU" sz="2400" b="1" dirty="0" smtClean="0"/>
              <a:t>Комплексный план организации ВУД обучающихся </a:t>
            </a:r>
            <a:br>
              <a:rPr lang="ru-RU" sz="2400" b="1" dirty="0" smtClean="0"/>
            </a:br>
            <a:r>
              <a:rPr lang="ru-RU" sz="2400" b="1" dirty="0" smtClean="0"/>
              <a:t>начальных классов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1" y="1285861"/>
          <a:ext cx="9144001" cy="5572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8"/>
                <a:gridCol w="1349316"/>
                <a:gridCol w="1463045"/>
                <a:gridCol w="1389893"/>
                <a:gridCol w="1536198"/>
                <a:gridCol w="2048231"/>
              </a:tblGrid>
              <a:tr h="65651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Направле-ния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деятельнос-ти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Реализуемые программы внеурочной 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Воспитательные модули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5139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часов в год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Модуль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часов , отведенное на реализацию модуля в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Основные формы проведения воспитательных мероприятий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2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Духовно-нравственное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Программа «Где родился, там и пригодился»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классы-33 часа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2-4 классы-34 часа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«Добрые </a:t>
                      </a:r>
                      <a:r>
                        <a:rPr lang="ru-RU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мысли-добрые</a:t>
                      </a: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дела»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классы-18 часов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2,3,4 классы -по 18 часов на класс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-беседы и классные часы по примерным темам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коллективно-творческие дела (театральные постановки, художественные выставки и т.п.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000" y="0"/>
            <a:ext cx="8618400" cy="599823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81643" tIns="40817" rIns="81643" bIns="40817" compatLnSpc="0"/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300" b="1" kern="0" dirty="0">
              <a:solidFill>
                <a:srgbClr val="C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kern="0" dirty="0">
                <a:solidFill>
                  <a:srgbClr val="C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t>Спасибо за внимание!</a:t>
            </a:r>
          </a:p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300" b="1" kern="0" dirty="0">
              <a:solidFill>
                <a:srgbClr val="C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300" b="1" i="1" kern="0" dirty="0">
              <a:solidFill>
                <a:srgbClr val="7030A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500" b="1" kern="0" dirty="0">
              <a:solidFill>
                <a:srgbClr val="C00000"/>
              </a:solidFill>
              <a:latin typeface="Times New Roman" pitchFamily="18" charset="0"/>
              <a:ea typeface="Lucida Sans Unicode" pitchFamily="1"/>
              <a:cs typeface="Times New Roman" pitchFamily="18" charset="0"/>
            </a:endParaRPr>
          </a:p>
          <a:p>
            <a:pPr algn="just">
              <a:tabLst>
                <a:tab pos="0" algn="l"/>
                <a:tab pos="40608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dirty="0">
              <a:solidFill>
                <a:srgbClr val="000080"/>
              </a:solidFill>
              <a:cs typeface="Lucida Sans Unicode" pitchFamily="34" charset="0"/>
            </a:endParaRPr>
          </a:p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06232" algn="l"/>
                <a:tab pos="813452" algn="l"/>
                <a:tab pos="1220995" algn="l"/>
                <a:tab pos="1628537" algn="l"/>
                <a:tab pos="2036072" algn="l"/>
                <a:tab pos="2443616" algn="l"/>
                <a:tab pos="2851159" algn="l"/>
                <a:tab pos="3258701" algn="l"/>
                <a:tab pos="3666245" algn="l"/>
                <a:tab pos="4073788" algn="l"/>
                <a:tab pos="4481331" algn="l"/>
                <a:tab pos="4888865" algn="l"/>
                <a:tab pos="5296409" algn="l"/>
                <a:tab pos="5703952" algn="l"/>
                <a:tab pos="6111495" algn="l"/>
                <a:tab pos="6519038" algn="l"/>
                <a:tab pos="6926581" algn="l"/>
                <a:tab pos="7334124" algn="l"/>
                <a:tab pos="7741659" algn="l"/>
                <a:tab pos="8149202" algn="l"/>
                <a:tab pos="853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300" b="1" kern="0" dirty="0">
              <a:solidFill>
                <a:srgbClr val="C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  <a:p>
            <a:pPr indent="407526" eaLnBrk="0" hangingPunct="0">
              <a:defRPr/>
            </a:pPr>
            <a:endParaRPr lang="ru-RU" sz="3300" b="1" kern="0" dirty="0">
              <a:solidFill>
                <a:srgbClr val="FF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4572008"/>
            <a:ext cx="6357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Кафедра начального общего образования </a:t>
            </a:r>
            <a:r>
              <a:rPr lang="ru-R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КРИПКиПРО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каб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203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раб. тел. 8(3842)311586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e-mail: kafnoo@mail.ru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2304424" cy="285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cap="small" dirty="0" smtClean="0"/>
              <a:t>III</a:t>
            </a:r>
            <a:r>
              <a:rPr lang="ru-RU" cap="small" dirty="0" smtClean="0"/>
              <a:t>. Требования к структуре основной образовательной программы основного общего образования</a:t>
            </a:r>
            <a:endParaRPr lang="ru-RU" b="1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586790" cy="4168773"/>
          </a:xfrm>
        </p:spPr>
        <p:txBody>
          <a:bodyPr>
            <a:noAutofit/>
          </a:bodyPr>
          <a:lstStyle/>
          <a:p>
            <a:r>
              <a:rPr lang="ru-RU" sz="3600" dirty="0" smtClean="0"/>
              <a:t>П13. Основная образовательная программа основного общего образования реализуется образовательным учреждением </a:t>
            </a:r>
            <a:r>
              <a:rPr lang="ru-RU" sz="3600" b="1" i="1" dirty="0" smtClean="0"/>
              <a:t>через урочную и внеурочную деятельность </a:t>
            </a:r>
            <a:r>
              <a:rPr lang="ru-RU" sz="3600" dirty="0" smtClean="0"/>
              <a:t>с соблюдением требований государственных санитарно-эпидемиологических правил и </a:t>
            </a:r>
            <a:r>
              <a:rPr lang="ru-RU" sz="3600" dirty="0" smtClean="0"/>
              <a:t>нормативов</a:t>
            </a:r>
            <a:endParaRPr lang="ru-RU" sz="3600" dirty="0" smtClean="0"/>
          </a:p>
          <a:p>
            <a:pPr>
              <a:buFont typeface="Arial" charset="0"/>
              <a:buNone/>
              <a:defRPr/>
            </a:pPr>
            <a:endParaRPr sz="4000" dirty="0" smtClean="0"/>
          </a:p>
          <a:p>
            <a:pPr>
              <a:buFont typeface="Arial" charset="0"/>
              <a:buNone/>
              <a:defRPr/>
            </a:pPr>
            <a:r>
              <a:rPr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cap="small" dirty="0" smtClean="0"/>
              <a:t>III. Требования к структуре основной образовательной программы основного общего образования</a:t>
            </a:r>
            <a:endParaRPr lang="ru-RU" b="1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П13. Внеурочная деятельность</a:t>
            </a:r>
            <a:r>
              <a:rPr lang="ru-RU" sz="3600" i="1" dirty="0" smtClean="0"/>
              <a:t> </a:t>
            </a:r>
            <a:r>
              <a:rPr lang="ru-RU" sz="3600" dirty="0" smtClean="0"/>
              <a:t>организуется по направлениям развития личности (духовно-нравственное, физкультурно-спортивное и оздоровительное, социальное, </a:t>
            </a:r>
            <a:r>
              <a:rPr lang="ru-RU" sz="3600" dirty="0" err="1" smtClean="0"/>
              <a:t>общеинтеллектуальное</a:t>
            </a:r>
            <a:r>
              <a:rPr lang="ru-RU" sz="3600" dirty="0" smtClean="0"/>
              <a:t>, общекультурное)</a:t>
            </a:r>
            <a:endParaRPr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416</TotalTime>
  <Words>2937</Words>
  <Application>Microsoft Office PowerPoint</Application>
  <PresentationFormat>Экран (4:3)</PresentationFormat>
  <Paragraphs>500</Paragraphs>
  <Slides>74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Солнцестояние</vt:lpstr>
      <vt:lpstr> ОСОБЕННОСТИ ОРГАНИЗАЦИИ ВНЕУРОЧНОЙ ДЕЯТЕЛЬНОСТИ В ОСНОВНОЙ ШКОЛЕ</vt:lpstr>
      <vt:lpstr>Внеурочная деятельность</vt:lpstr>
      <vt:lpstr>Направления внеурочной деятельности</vt:lpstr>
      <vt:lpstr>Закон «Об Образовании»</vt:lpstr>
      <vt:lpstr>Закон «Об Образовании»</vt:lpstr>
      <vt:lpstr>Закон «Об Образовании»</vt:lpstr>
      <vt:lpstr>Закон «Об Образовании»</vt:lpstr>
      <vt:lpstr> III. Требования к структуре основной образовательной программы основного общего образования</vt:lpstr>
      <vt:lpstr>III. Требования к структуре основной образовательной программы основного общего образования</vt:lpstr>
      <vt:lpstr>III. Требования к структуре основной образовательной программы основного общего образования</vt:lpstr>
      <vt:lpstr>III. Требования к структуре основной образовательной программы основного общего образования</vt:lpstr>
      <vt:lpstr>III. Требования к структуре основной образовательной программы основного общего образования</vt:lpstr>
      <vt:lpstr>IV. Требования к условиям реализации основной образовательной программы основного общего образования</vt:lpstr>
      <vt:lpstr>IV. Требования к условиям реализации основной образовательной программы основного общего образования</vt:lpstr>
      <vt:lpstr>IV. Требования к условиям реализации основной образовательной программы основного общего образования</vt:lpstr>
      <vt:lpstr>IV. Требования к условиям реализации основной образовательной программы основного общего образования</vt:lpstr>
      <vt:lpstr>IV. Требования к условиям реализации основной образовательной программы основного общего образования</vt:lpstr>
      <vt:lpstr>IV. Требования к условиям реализации основной образовательной программы основного общего образования</vt:lpstr>
      <vt:lpstr>Примерная ООП ООО  (ВД, стр 371)</vt:lpstr>
      <vt:lpstr>Примерная ООП ООО</vt:lpstr>
      <vt:lpstr>Примерная ООП ООО</vt:lpstr>
      <vt:lpstr>Примерная ООП ООО</vt:lpstr>
      <vt:lpstr>Примерная ООП ООО</vt:lpstr>
      <vt:lpstr>Примерная ООП ООО</vt:lpstr>
      <vt:lpstr>ПРЕЕМСТВЕННОСТЬ С НОО</vt:lpstr>
      <vt:lpstr>Слайд 26</vt:lpstr>
      <vt:lpstr>Слайд 27</vt:lpstr>
      <vt:lpstr>Слайд 28</vt:lpstr>
      <vt:lpstr>Слайд 29</vt:lpstr>
      <vt:lpstr>Слайд 30</vt:lpstr>
      <vt:lpstr> Модель дополнительного  образования детей  </vt:lpstr>
      <vt:lpstr>Модель  «Школа полного дня»</vt:lpstr>
      <vt:lpstr>Оптимизационная модель</vt:lpstr>
      <vt:lpstr>Инновационно-образовательная  модель </vt:lpstr>
      <vt:lpstr>Слайд 35</vt:lpstr>
      <vt:lpstr>Гигиенические требования к режиму образовательного процесса  (СанПиН 2.4.2.2821-10) </vt:lpstr>
      <vt:lpstr>Слайд 37</vt:lpstr>
      <vt:lpstr>Слайд 38</vt:lpstr>
      <vt:lpstr>Модель плана внеурочной деятельности общеобразовательного учреждения  </vt:lpstr>
      <vt:lpstr>Слайд 40</vt:lpstr>
      <vt:lpstr>Слайд 41</vt:lpstr>
      <vt:lpstr>Отличительные признаки программ внеурочной деятельности</vt:lpstr>
      <vt:lpstr>Фрагмент тематического плана  (программа Гусевой В.А. «Планета загадок»)</vt:lpstr>
      <vt:lpstr>УРОВНИ ВОСПИТАТЕЛЬНЫХ РЕЗУЛЬТАТОВ</vt:lpstr>
      <vt:lpstr>УРОВНИ ВОСПИТАТЕЛЬНЫХ РЕЗУЛЬТАТОВ</vt:lpstr>
      <vt:lpstr>УРОВНИ ВОСПИТАТЕЛЬНЫХ РЕЗУЛЬТАТОВ</vt:lpstr>
      <vt:lpstr>Слайд 47</vt:lpstr>
      <vt:lpstr>Требования к результатам освоения  основной образовательной  программы основного общего образования</vt:lpstr>
      <vt:lpstr>Письмо ДОиН Кемеровской области от 21.10.2011 № 643/06 </vt:lpstr>
      <vt:lpstr>Нормативные и методические основы внеурочной деятельности</vt:lpstr>
      <vt:lpstr>Нормативные и методические основы внеурочной деятельности</vt:lpstr>
      <vt:lpstr>Примерный перечень локальных актов образовательного учреждения, обеспечивающих реализацию внеурочной деятельности в рамках федерального государственного образовательного стандарта  </vt:lpstr>
      <vt:lpstr>Примерный перечень локальных актов образовательного учреждения, обеспечивающих реализацию внеурочной деятельности в рамках федерального государственного образовательного стандарта  </vt:lpstr>
      <vt:lpstr>Слайд 54</vt:lpstr>
      <vt:lpstr>Анализ трудностей при организации ВУД в начальной школе </vt:lpstr>
      <vt:lpstr>Анализ трудностей при организации ВУД в начальной школе </vt:lpstr>
      <vt:lpstr>Письмо ДОиН Кемеровской области от 21.10.2011 № 643/06 </vt:lpstr>
      <vt:lpstr>Письмо ДОиН Кемеровской области от 21.10.2011 № 643/06 </vt:lpstr>
      <vt:lpstr>Письмо ДОиН Кемеровской области от 21.10.2011 № 643/06 </vt:lpstr>
      <vt:lpstr>Письмо ДОиН Кемеровской области от 21.10.2011 № 643/06 </vt:lpstr>
      <vt:lpstr>Письмо ДОиН Кемеровской области от 21.10.2011 № 643/06 </vt:lpstr>
      <vt:lpstr>Примерная структура Положения  об организации внеурочной деятельности в условиях  введения ФГОС НОО </vt:lpstr>
      <vt:lpstr>ПРИМЕРЫ ОРГАНИЗАЦИИ ВД В ОУ</vt:lpstr>
      <vt:lpstr>ВД в школе</vt:lpstr>
      <vt:lpstr>Интеграция основного и дополнительного образования детей</vt:lpstr>
      <vt:lpstr>Слайд 66</vt:lpstr>
      <vt:lpstr>Интеграция основного и дополнительного образования детей</vt:lpstr>
      <vt:lpstr>ОБРАЗОВАТЕЛЬНАЯ ПРОГРАММА ВД</vt:lpstr>
      <vt:lpstr>МБОУ «СОШ №58»,  г. Кемерово   Образовательная программа внеурочной деятельности  обучающихся на ступени начального общего образования </vt:lpstr>
      <vt:lpstr>Для организации системной работы по реализации Программы тематика занятий составлена с учетом традиционных дел школы, красных дат календаря, совместной деятельности с семьей, социумом. Каждый из модулей – это направление внеурочной деятельности </vt:lpstr>
      <vt:lpstr>Первый модуль «Мы – будущее России», (духовно-нравственное) ; Второй модуль «Азбука красоты», 1 блок «Я – Художник», 2 блок – «Мир фольклора и музыки» (общекультурное) ; Третий модуль «В мире нового и интересного», (общеинтеллектуальное) ; Четвертый модуль «Творцы жизни», (социальное); Пятый модуль «Мир Здоровья», (спортивно-оздоровительное направление)  </vt:lpstr>
      <vt:lpstr>МБОУ «ООШ №36»,  г. Анжеро-Судженск   Образовательная программа внеурочной деятельности  обучающихся на ступени начального общего образования </vt:lpstr>
      <vt:lpstr>Комплексный план организации ВУД обучающихся  начальных классов</vt:lpstr>
      <vt:lpstr>Слайд 74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60</cp:revision>
  <dcterms:created xsi:type="dcterms:W3CDTF">2011-08-18T13:52:20Z</dcterms:created>
  <dcterms:modified xsi:type="dcterms:W3CDTF">2013-04-10T15:52:35Z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