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0" r:id="rId4"/>
    <p:sldId id="261" r:id="rId5"/>
    <p:sldId id="257" r:id="rId6"/>
    <p:sldId id="258" r:id="rId7"/>
    <p:sldId id="259" r:id="rId8"/>
    <p:sldId id="265" r:id="rId9"/>
    <p:sldId id="266" r:id="rId10"/>
    <p:sldId id="267" r:id="rId11"/>
    <p:sldId id="268" r:id="rId12"/>
    <p:sldId id="270" r:id="rId13"/>
    <p:sldId id="271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11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6982995577519344E-2"/>
          <c:y val="1.5352250779973257E-2"/>
          <c:w val="0.81456774862553871"/>
          <c:h val="0.909046105085920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'[Диаграмма в Microsoft Word]Лист1'!$B$1</c:f>
              <c:strCache>
                <c:ptCount val="1"/>
                <c:pt idx="0">
                  <c:v>Март 2022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'[Диаграмма в Microsoft Word]Лист1'!$A$2:$A$6</c:f>
              <c:strCache>
                <c:ptCount val="5"/>
                <c:pt idx="0">
                  <c:v>педагогическая </c:v>
                </c:pt>
                <c:pt idx="1">
                  <c:v>методическая </c:v>
                </c:pt>
                <c:pt idx="2">
                  <c:v>психолого-педагогическая </c:v>
                </c:pt>
                <c:pt idx="3">
                  <c:v>коммуникативная</c:v>
                </c:pt>
                <c:pt idx="4">
                  <c:v>цифровая (ИКТ)</c:v>
                </c:pt>
              </c:strCache>
            </c:strRef>
          </c:cat>
          <c:val>
            <c:numRef>
              <c:f>'[Диаграмма в Microsoft Word]Лист1'!$B$2:$B$6</c:f>
              <c:numCache>
                <c:formatCode>0%</c:formatCode>
                <c:ptCount val="5"/>
                <c:pt idx="0">
                  <c:v>0.67</c:v>
                </c:pt>
                <c:pt idx="1">
                  <c:v>0.78</c:v>
                </c:pt>
                <c:pt idx="2">
                  <c:v>0.74</c:v>
                </c:pt>
                <c:pt idx="3">
                  <c:v>0.8</c:v>
                </c:pt>
                <c:pt idx="4">
                  <c:v>0.71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7B-475E-8F3E-64E0BFAA05BC}"/>
            </c:ext>
          </c:extLst>
        </c:ser>
        <c:ser>
          <c:idx val="1"/>
          <c:order val="1"/>
          <c:tx>
            <c:strRef>
              <c:f>'[Диаграмма в Microsoft Word]Лист1'!$C$1</c:f>
              <c:strCache>
                <c:ptCount val="1"/>
                <c:pt idx="0">
                  <c:v>Декабрь 2022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'[Диаграмма в Microsoft Word]Лист1'!$A$2:$A$6</c:f>
              <c:strCache>
                <c:ptCount val="5"/>
                <c:pt idx="0">
                  <c:v>педагогическая </c:v>
                </c:pt>
                <c:pt idx="1">
                  <c:v>методическая </c:v>
                </c:pt>
                <c:pt idx="2">
                  <c:v>психолого-педагогическая </c:v>
                </c:pt>
                <c:pt idx="3">
                  <c:v>коммуникативная</c:v>
                </c:pt>
                <c:pt idx="4">
                  <c:v>цифровая (ИКТ)</c:v>
                </c:pt>
              </c:strCache>
            </c:strRef>
          </c:cat>
          <c:val>
            <c:numRef>
              <c:f>'[Диаграмма в Microsoft Word]Лист1'!$C$2:$C$6</c:f>
              <c:numCache>
                <c:formatCode>0%</c:formatCode>
                <c:ptCount val="5"/>
                <c:pt idx="0">
                  <c:v>0.8</c:v>
                </c:pt>
                <c:pt idx="1">
                  <c:v>0.82</c:v>
                </c:pt>
                <c:pt idx="2">
                  <c:v>0.8</c:v>
                </c:pt>
                <c:pt idx="3">
                  <c:v>0.91</c:v>
                </c:pt>
                <c:pt idx="4">
                  <c:v>0.83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7B-475E-8F3E-64E0BFAA05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626496"/>
        <c:axId val="25649920"/>
      </c:barChart>
      <c:catAx>
        <c:axId val="256264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25649920"/>
        <c:crosses val="autoZero"/>
        <c:auto val="1"/>
        <c:lblAlgn val="ctr"/>
        <c:lblOffset val="100"/>
        <c:noMultiLvlLbl val="0"/>
      </c:catAx>
      <c:valAx>
        <c:axId val="2564992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25626496"/>
        <c:crosses val="autoZero"/>
        <c:crossBetween val="between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79780434539158662"/>
          <c:y val="0.65373554356698582"/>
          <c:w val="0.18718525813597467"/>
          <c:h val="0.26515019717619698"/>
        </c:manualLayout>
      </c:layout>
      <c:overlay val="0"/>
      <c:txPr>
        <a:bodyPr/>
        <a:lstStyle/>
        <a:p>
          <a:pPr>
            <a:defRPr sz="1800" b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2182852143482065E-2"/>
          <c:y val="2.8252405949256341E-2"/>
          <c:w val="0.88337270341207352"/>
          <c:h val="0.77611512102653835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48%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3E0-4F77-AEE2-15FC08299F92}"/>
                </c:ext>
              </c:extLst>
            </c:dLbl>
            <c:dLbl>
              <c:idx val="1"/>
              <c:layout>
                <c:manualLayout>
                  <c:x val="1.3030528476167932E-3"/>
                  <c:y val="-4.333575737917222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3E0-4F77-AEE2-15FC08299F9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69%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3E0-4F77-AEE2-15FC08299F9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87%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3E0-4F77-AEE2-15FC08299F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'[Диаграмма в Microsoft Word]Лист1'!$A$2:$A$5</c:f>
              <c:strCache>
                <c:ptCount val="4"/>
                <c:pt idx="0">
                  <c:v>Русский язык - 2019</c:v>
                </c:pt>
                <c:pt idx="1">
                  <c:v>Русский язык - 2022</c:v>
                </c:pt>
                <c:pt idx="2">
                  <c:v>Математика -2019</c:v>
                </c:pt>
                <c:pt idx="3">
                  <c:v>Математика -2022</c:v>
                </c:pt>
              </c:strCache>
            </c:strRef>
          </c:cat>
          <c:val>
            <c:numRef>
              <c:f>'[Диаграмма в Microsoft Word]Лист1'!$B$2:$B$5</c:f>
              <c:numCache>
                <c:formatCode>General</c:formatCode>
                <c:ptCount val="4"/>
                <c:pt idx="0">
                  <c:v>48</c:v>
                </c:pt>
                <c:pt idx="1">
                  <c:v>83</c:v>
                </c:pt>
                <c:pt idx="2">
                  <c:v>69</c:v>
                </c:pt>
                <c:pt idx="3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E0-4F77-AEE2-15FC08299F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7910656"/>
        <c:axId val="107912192"/>
      </c:barChart>
      <c:catAx>
        <c:axId val="1079106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107912192"/>
        <c:crosses val="autoZero"/>
        <c:auto val="1"/>
        <c:lblAlgn val="ctr"/>
        <c:lblOffset val="100"/>
        <c:noMultiLvlLbl val="0"/>
      </c:catAx>
      <c:valAx>
        <c:axId val="1079121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791065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67%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1AE-4412-ADC4-8DF10275E30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100%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1AE-4412-ADC4-8DF10275E3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'[Диаграмма в Microsoft Word]Лист1'!$A$2:$A$3</c:f>
              <c:strCache>
                <c:ptCount val="2"/>
                <c:pt idx="0">
                  <c:v>Русский язык - 2021</c:v>
                </c:pt>
                <c:pt idx="1">
                  <c:v>Русский язык - 2022</c:v>
                </c:pt>
              </c:strCache>
            </c:strRef>
          </c:cat>
          <c:val>
            <c:numRef>
              <c:f>'[Диаграмма в Microsoft Word]Лист1'!$B$2:$B$3</c:f>
              <c:numCache>
                <c:formatCode>General</c:formatCode>
                <c:ptCount val="2"/>
                <c:pt idx="0">
                  <c:v>67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AE-4412-ADC4-8DF10275E3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348352"/>
        <c:axId val="67349888"/>
      </c:barChart>
      <c:catAx>
        <c:axId val="67348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400" b="1"/>
            </a:pPr>
            <a:endParaRPr lang="ru-RU"/>
          </a:p>
        </c:txPr>
        <c:crossAx val="67349888"/>
        <c:crosses val="autoZero"/>
        <c:auto val="1"/>
        <c:lblAlgn val="ctr"/>
        <c:lblOffset val="100"/>
        <c:noMultiLvlLbl val="0"/>
      </c:catAx>
      <c:valAx>
        <c:axId val="673498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734835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B3E91-18F2-46BA-8749-1439586CFE76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98D3A01-D179-4D1F-B010-29D7576AE6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516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B3E91-18F2-46BA-8749-1439586CFE76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98D3A01-D179-4D1F-B010-29D7576AE6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361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B3E91-18F2-46BA-8749-1439586CFE76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98D3A01-D179-4D1F-B010-29D7576AE61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08939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B3E91-18F2-46BA-8749-1439586CFE76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98D3A01-D179-4D1F-B010-29D7576AE6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B3E91-18F2-46BA-8749-1439586CFE76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98D3A01-D179-4D1F-B010-29D7576AE61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241729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B3E91-18F2-46BA-8749-1439586CFE76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98D3A01-D179-4D1F-B010-29D7576AE6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791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B3E91-18F2-46BA-8749-1439586CFE76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D3A01-D179-4D1F-B010-29D7576AE6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870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B3E91-18F2-46BA-8749-1439586CFE76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D3A01-D179-4D1F-B010-29D7576AE6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411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B3E91-18F2-46BA-8749-1439586CFE76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D3A01-D179-4D1F-B010-29D7576AE6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234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B3E91-18F2-46BA-8749-1439586CFE76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98D3A01-D179-4D1F-B010-29D7576AE6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237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B3E91-18F2-46BA-8749-1439586CFE76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98D3A01-D179-4D1F-B010-29D7576AE6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304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B3E91-18F2-46BA-8749-1439586CFE76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98D3A01-D179-4D1F-B010-29D7576AE6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043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B3E91-18F2-46BA-8749-1439586CFE76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D3A01-D179-4D1F-B010-29D7576AE6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60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B3E91-18F2-46BA-8749-1439586CFE76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D3A01-D179-4D1F-B010-29D7576AE6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065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B3E91-18F2-46BA-8749-1439586CFE76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D3A01-D179-4D1F-B010-29D7576AE6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91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B3E91-18F2-46BA-8749-1439586CFE76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98D3A01-D179-4D1F-B010-29D7576AE6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648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B3E91-18F2-46BA-8749-1439586CFE76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98D3A01-D179-4D1F-B010-29D7576AE6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326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35662" y="2306782"/>
            <a:ext cx="8915399" cy="2262781"/>
          </a:xfrm>
        </p:spPr>
        <p:txBody>
          <a:bodyPr>
            <a:noAutofit/>
          </a:bodyPr>
          <a:lstStyle/>
          <a:p>
            <a:r>
              <a:rPr lang="ru-RU" sz="2400" b="1" dirty="0" err="1" smtClean="0"/>
              <a:t>Релизация</a:t>
            </a:r>
            <a:r>
              <a:rPr lang="ru-RU" sz="2400" b="1" dirty="0" smtClean="0"/>
              <a:t> муниципального проекта перевода МБОУ «</a:t>
            </a:r>
            <a:r>
              <a:rPr lang="ru-RU" sz="2400" b="1" dirty="0" err="1" smtClean="0"/>
              <a:t>Красулинская</a:t>
            </a:r>
            <a:r>
              <a:rPr lang="ru-RU" sz="2400" b="1" dirty="0" smtClean="0"/>
              <a:t> ООШ» Новокузнецкого МР в эффективный режим работы за счёт развития профессиональных компетенций педагогов средствами горизонтального обучения </a:t>
            </a:r>
            <a:r>
              <a:rPr lang="en-GB" sz="2400" b="1" dirty="0" smtClean="0"/>
              <a:t>P2P</a:t>
            </a:r>
            <a:r>
              <a:rPr lang="ru-RU" sz="2400" b="1" dirty="0" smtClean="0"/>
              <a:t>, мотивирующего на профессиональное развитие «ДВИЖЕНИЕ ВВЕРХ» (2022-2023)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26283" y="328889"/>
            <a:ext cx="895456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Новокузнецкий муниципальный округ</a:t>
            </a:r>
          </a:p>
          <a:p>
            <a:pPr algn="ctr"/>
            <a:r>
              <a:rPr lang="ru-RU" sz="2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МБОУ «</a:t>
            </a:r>
            <a:r>
              <a:rPr lang="ru-RU" sz="24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Красулинская</a:t>
            </a:r>
            <a:r>
              <a:rPr lang="ru-RU" sz="2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основная общеобразовательная школа»</a:t>
            </a:r>
            <a:endParaRPr lang="ru-RU" sz="24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954" y="3137828"/>
            <a:ext cx="5831278" cy="339672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05019" y="5703551"/>
            <a:ext cx="588834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МБОУ «</a:t>
            </a:r>
            <a:r>
              <a:rPr lang="ru-RU" sz="24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Красулинская</a:t>
            </a:r>
            <a:r>
              <a:rPr lang="ru-RU" sz="2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ООШ» </a:t>
            </a:r>
          </a:p>
          <a:p>
            <a:pPr algn="ctr"/>
            <a:r>
              <a:rPr lang="ru-RU" sz="2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Лоншакова Мария Сергеевна</a:t>
            </a:r>
            <a:endParaRPr lang="ru-RU" sz="24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97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661" y="1277257"/>
            <a:ext cx="7235611" cy="458288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12685" y="627390"/>
            <a:ext cx="82085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МБОУ «</a:t>
            </a:r>
            <a:r>
              <a:rPr lang="ru-RU" alt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Шипуновская</a:t>
            </a:r>
            <a:r>
              <a:rPr lang="ru-RU" alt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СОШ № 2»</a:t>
            </a:r>
            <a:endParaRPr lang="ru-RU" alt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15272" y="6019444"/>
            <a:ext cx="2744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79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2085" y="576590"/>
            <a:ext cx="100549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Сравнительный анализ средних результатов по школе</a:t>
            </a:r>
            <a:endParaRPr lang="ru-RU" alt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936681857"/>
              </p:ext>
            </p:extLst>
          </p:nvPr>
        </p:nvGraphicFramePr>
        <p:xfrm>
          <a:off x="1088572" y="1435678"/>
          <a:ext cx="10813142" cy="4718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1860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48418" y="576590"/>
            <a:ext cx="75822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Сравнительный анализ результатов ВПР</a:t>
            </a:r>
            <a:endParaRPr lang="ru-RU" alt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748757357"/>
              </p:ext>
            </p:extLst>
          </p:nvPr>
        </p:nvGraphicFramePr>
        <p:xfrm>
          <a:off x="1748970" y="1404256"/>
          <a:ext cx="9746343" cy="4982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7279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08342" y="576590"/>
            <a:ext cx="76624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Сравнительный анализ  результатов ОГЭ</a:t>
            </a:r>
            <a:endParaRPr lang="ru-RU" alt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903201558"/>
              </p:ext>
            </p:extLst>
          </p:nvPr>
        </p:nvGraphicFramePr>
        <p:xfrm>
          <a:off x="1966686" y="1273627"/>
          <a:ext cx="9194800" cy="5098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9959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1315" y="635952"/>
            <a:ext cx="77361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/>
              </a:rPr>
              <a:t>Спасибо за внимание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145" y="1728039"/>
            <a:ext cx="4154712" cy="415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73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3142" y="702233"/>
            <a:ext cx="75474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Ключевая </a:t>
            </a:r>
            <a:r>
              <a:rPr lang="ru-RU" alt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проблема </a:t>
            </a:r>
            <a:endParaRPr lang="ru-RU" alt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2777445" y="2000066"/>
            <a:ext cx="9138784" cy="2419945"/>
          </a:xfrm>
          <a:prstGeom prst="roundRect">
            <a:avLst>
              <a:gd name="adj" fmla="val 9023"/>
            </a:avLst>
          </a:prstGeom>
          <a:solidFill>
            <a:srgbClr val="F5C7AD"/>
          </a:solidFill>
          <a:ln w="38100">
            <a:solidFill>
              <a:sysClr val="window" lastClr="FFFFFF">
                <a:lumMod val="75000"/>
              </a:sysClr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69200"/>
              </a:buClr>
              <a:buSzPct val="100000"/>
              <a:buFontTx/>
              <a:buNone/>
              <a:tabLst/>
              <a:defRPr/>
            </a:pPr>
            <a:r>
              <a:rPr kumimoji="0" lang="ru-RU" alt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FedraSansPro-Light" panose="020B0303040000020004" pitchFamily="34" charset="0"/>
                <a:cs typeface="Times New Roman" panose="02020603050405020304" pitchFamily="18" charset="0"/>
              </a:rPr>
              <a:t>По итогам ВПР 2019 года (русский язык и математика 6 класс) и ГИА</a:t>
            </a:r>
            <a:r>
              <a:rPr kumimoji="0" lang="ru-RU" altLang="ru-RU" sz="36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FedraSansPro-Light" panose="020B0303040000020004" pitchFamily="34" charset="0"/>
                <a:cs typeface="Times New Roman" panose="02020603050405020304" pitchFamily="18" charset="0"/>
              </a:rPr>
              <a:t> 2021 года (русский язык) школа получила статус ШНОР.</a:t>
            </a:r>
            <a:endParaRPr kumimoji="0" lang="ru-RU" altLang="ru-RU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FedraSansPro-Light" panose="020B03030400000200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713" y="3773791"/>
            <a:ext cx="2906373" cy="334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4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23" y="1866115"/>
            <a:ext cx="5444956" cy="40837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857" y="1866115"/>
            <a:ext cx="6125029" cy="40837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772" y="232228"/>
            <a:ext cx="4151085" cy="136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20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228" y="1752596"/>
            <a:ext cx="6516915" cy="48876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343" y="348126"/>
            <a:ext cx="2052600" cy="16638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318" y="202982"/>
            <a:ext cx="5203081" cy="142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10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1805707" y="706998"/>
            <a:ext cx="9686637" cy="503349"/>
          </a:xfrm>
          <a:prstGeom prst="roundRect">
            <a:avLst>
              <a:gd name="adj" fmla="val 9023"/>
            </a:avLst>
          </a:prstGeom>
          <a:solidFill>
            <a:srgbClr val="F5C7AD"/>
          </a:solidFill>
          <a:ln w="38100">
            <a:solidFill>
              <a:sysClr val="window" lastClr="FFFFFF">
                <a:lumMod val="75000"/>
              </a:sysClr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F69200"/>
              </a:buClr>
              <a:buSzPct val="100000"/>
              <a:buFontTx/>
              <a:buNone/>
              <a:tabLst/>
              <a:defRPr/>
            </a:pPr>
            <a:r>
              <a:rPr kumimoji="0" lang="ru-RU" altLang="ru-RU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FedraSansPro-Light" panose="020B0303040000020004" pitchFamily="34" charset="0"/>
                <a:cs typeface="SB Sans Text Thin" panose="020B0103040504020204" pitchFamily="34" charset="0"/>
              </a:rPr>
              <a:t>Ключевые данные об ОО в цифрах и фактах: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236237"/>
              </p:ext>
            </p:extLst>
          </p:nvPr>
        </p:nvGraphicFramePr>
        <p:xfrm>
          <a:off x="1230745" y="2146340"/>
          <a:ext cx="10573328" cy="3914466"/>
        </p:xfrm>
        <a:graphic>
          <a:graphicData uri="http://schemas.openxmlformats.org/drawingml/2006/table">
            <a:tbl>
              <a:tblPr firstRow="1" bandRow="1"/>
              <a:tblGrid>
                <a:gridCol w="51146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586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043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Ресурсы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043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3200" dirty="0" smtClean="0">
                          <a:latin typeface="Times New Roman" panose="02020603050405020304" pitchFamily="18" charset="0"/>
                          <a:ea typeface="FedraSansPro-Light" panose="020B0303040000020004" pitchFamily="34" charset="0"/>
                          <a:cs typeface="Times New Roman" panose="02020603050405020304" pitchFamily="18" charset="0"/>
                        </a:rPr>
                        <a:t>Материально-технические</a:t>
                      </a:r>
                      <a:endParaRPr lang="ru-RU" sz="3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863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3200" dirty="0" smtClean="0">
                          <a:latin typeface="Times New Roman" panose="02020603050405020304" pitchFamily="18" charset="0"/>
                          <a:ea typeface="FedraSansPro-Light" panose="020B0303040000020004" pitchFamily="34" charset="0"/>
                          <a:cs typeface="Times New Roman" panose="02020603050405020304" pitchFamily="18" charset="0"/>
                        </a:rPr>
                        <a:t>достаточный</a:t>
                      </a:r>
                      <a:endParaRPr lang="ru-RU" sz="3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863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043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3200" dirty="0" smtClean="0">
                          <a:latin typeface="Times New Roman" panose="02020603050405020304" pitchFamily="18" charset="0"/>
                          <a:ea typeface="FedraSansPro-Light" panose="020B0303040000020004" pitchFamily="34" charset="0"/>
                          <a:cs typeface="Times New Roman" panose="02020603050405020304" pitchFamily="18" charset="0"/>
                        </a:rPr>
                        <a:t>Кадровые</a:t>
                      </a:r>
                      <a:endParaRPr lang="ru-RU" sz="3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86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98%</a:t>
                      </a:r>
                    </a:p>
                    <a:p>
                      <a:pPr algn="ctr"/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863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043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3200" dirty="0" smtClean="0">
                          <a:latin typeface="Times New Roman" panose="02020603050405020304" pitchFamily="18" charset="0"/>
                          <a:ea typeface="FedraSansPro-Light" panose="020B0303040000020004" pitchFamily="34" charset="0"/>
                          <a:cs typeface="Times New Roman" panose="02020603050405020304" pitchFamily="18" charset="0"/>
                        </a:rPr>
                        <a:t>Социальное партнерство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86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«Ресурс», ДК</a:t>
                      </a:r>
                      <a:r>
                        <a:rPr lang="ru-RU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библиотека </a:t>
                      </a:r>
                      <a:r>
                        <a:rPr lang="ru-RU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с.Красулино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863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596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934653" y="1289289"/>
            <a:ext cx="7811268" cy="5098018"/>
          </a:xfrm>
          <a:prstGeom prst="roundRect">
            <a:avLst>
              <a:gd name="adj" fmla="val 9023"/>
            </a:avLst>
          </a:prstGeom>
          <a:solidFill>
            <a:srgbClr val="F5C7AD"/>
          </a:solidFill>
          <a:ln w="38100">
            <a:solidFill>
              <a:sysClr val="window" lastClr="FFFFFF">
                <a:lumMod val="75000"/>
              </a:sysClr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концу 2022/2023 учебного  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года получить не 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менее 80% положительных 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отметок по результатам ВПР</a:t>
            </a:r>
            <a:r>
              <a:rPr kumimoji="0" lang="ru-RU" sz="32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и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ОГЭ-2023 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счет повышения уровня мотивации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B32C16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 профессиональных компетенций у 100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% учителей</a:t>
            </a:r>
            <a:r>
              <a:rPr lang="ru-RU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средствами горизонтального обучения P2P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англ.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peer-to-peer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«равный равному»)</a:t>
            </a: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0" y="334674"/>
            <a:ext cx="4840287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8C4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58C4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ru-RU" alt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Цель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ru-RU" altLang="ru-RU" sz="1800" b="1" dirty="0" smtClean="0">
                <a:solidFill>
                  <a:prstClr val="black"/>
                </a:solidFill>
                <a:cs typeface="Arial" pitchFamily="34" charset="0"/>
              </a:rPr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189" y="2328225"/>
            <a:ext cx="3146606" cy="262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58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33827" y="625701"/>
            <a:ext cx="4840287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8C4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58C4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ru-RU" alt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Задачи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ru-RU" altLang="ru-RU" sz="1800" b="1" dirty="0" smtClean="0">
                <a:solidFill>
                  <a:prstClr val="black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858981" y="1469588"/>
            <a:ext cx="10774878" cy="5388412"/>
          </a:xfrm>
          <a:prstGeom prst="roundRect">
            <a:avLst>
              <a:gd name="adj" fmla="val 9023"/>
            </a:avLst>
          </a:prstGeom>
          <a:solidFill>
            <a:srgbClr val="F5C7AD"/>
          </a:solidFill>
          <a:ln w="38100">
            <a:solidFill>
              <a:sysClr val="window" lastClr="FFFFFF">
                <a:lumMod val="75000"/>
              </a:sysClr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FedraSansPro-Light"/>
              <a:cs typeface="SB Sans Text Thin"/>
            </a:endParaRPr>
          </a:p>
          <a:p>
            <a:pPr marL="342900" marR="0" lvl="0" indent="-34290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FedraSansPro-Light"/>
                <a:cs typeface="SB Sans Text Thin"/>
              </a:rPr>
              <a:t>Проанализировать уровень профессиональных компетенций учителей;</a:t>
            </a:r>
          </a:p>
          <a:p>
            <a:pPr marL="342900" marR="0" lvl="0" indent="-34290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FedraSansPro-Light"/>
                <a:cs typeface="SB Sans Text Thin"/>
              </a:rPr>
              <a:t>Провести анализ потребностей учителей</a:t>
            </a:r>
            <a:r>
              <a:rPr kumimoji="0" lang="ru-RU" altLang="ru-RU" sz="2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FedraSansPro-Light"/>
                <a:cs typeface="SB Sans Text Thin"/>
              </a:rPr>
              <a:t> </a:t>
            </a: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FedraSansPro-Light"/>
                <a:cs typeface="SB Sans Text Thin"/>
              </a:rPr>
              <a:t>в современных формах, мотивирующих к профессиональному развитию</a:t>
            </a:r>
          </a:p>
          <a:p>
            <a:pPr marL="342900" marR="0" lvl="0" indent="-34290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FedraSansPro-Light"/>
                <a:cs typeface="SB Sans Text Thin"/>
              </a:rPr>
              <a:t>Внедрить современные формы взаимодействия педагогических работников по системе горизонтального обучения </a:t>
            </a:r>
            <a:r>
              <a:rPr kumimoji="0" lang="en-US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FedraSansPro-Light"/>
                <a:cs typeface="SB Sans Text Thin"/>
              </a:rPr>
              <a:t>P</a:t>
            </a: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FedraSansPro-Light"/>
                <a:cs typeface="SB Sans Text Thin"/>
              </a:rPr>
              <a:t>2</a:t>
            </a:r>
            <a:r>
              <a:rPr kumimoji="0" lang="en-US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FedraSansPro-Light"/>
                <a:cs typeface="SB Sans Text Thin"/>
              </a:rPr>
              <a:t>P</a:t>
            </a: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FedraSansPro-Light"/>
                <a:cs typeface="SB Sans Text Thin"/>
              </a:rPr>
              <a:t>, мотивирующие на профессиональное развитие </a:t>
            </a:r>
          </a:p>
          <a:p>
            <a:pPr marL="342900" marR="0" lvl="0" indent="-34290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FedraSansPro-Light"/>
                <a:cs typeface="FedraSansPro-Light"/>
              </a:rPr>
              <a:t>Сформировать у учителей единое понимание критериев оценки качества образовательных результатов  </a:t>
            </a:r>
          </a:p>
          <a:p>
            <a:pPr marL="342900" marR="0" lvl="0" indent="-34290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FedraSansPro-Light"/>
              <a:cs typeface="FedraSansPro-Ligh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045" y="127924"/>
            <a:ext cx="2853974" cy="21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52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664120"/>
              </p:ext>
            </p:extLst>
          </p:nvPr>
        </p:nvGraphicFramePr>
        <p:xfrm>
          <a:off x="1640115" y="408929"/>
          <a:ext cx="10260940" cy="6036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086">
                  <a:extLst>
                    <a:ext uri="{9D8B030D-6E8A-4147-A177-3AD203B41FA5}">
                      <a16:colId xmlns:a16="http://schemas.microsoft.com/office/drawing/2014/main" val="3173434699"/>
                    </a:ext>
                  </a:extLst>
                </a:gridCol>
                <a:gridCol w="2327563">
                  <a:extLst>
                    <a:ext uri="{9D8B030D-6E8A-4147-A177-3AD203B41FA5}">
                      <a16:colId xmlns:a16="http://schemas.microsoft.com/office/drawing/2014/main" val="640022376"/>
                    </a:ext>
                  </a:extLst>
                </a:gridCol>
                <a:gridCol w="5126182">
                  <a:extLst>
                    <a:ext uri="{9D8B030D-6E8A-4147-A177-3AD203B41FA5}">
                      <a16:colId xmlns:a16="http://schemas.microsoft.com/office/drawing/2014/main" val="129174811"/>
                    </a:ext>
                  </a:extLst>
                </a:gridCol>
                <a:gridCol w="2466109">
                  <a:extLst>
                    <a:ext uri="{9D8B030D-6E8A-4147-A177-3AD203B41FA5}">
                      <a16:colId xmlns:a16="http://schemas.microsoft.com/office/drawing/2014/main" val="2969540096"/>
                    </a:ext>
                  </a:extLst>
                </a:gridCol>
              </a:tblGrid>
              <a:tr h="1007534">
                <a:tc>
                  <a:txBody>
                    <a:bodyPr/>
                    <a:lstStyle/>
                    <a:p>
                      <a:pPr lvl="0"/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dirty="0" smtClean="0"/>
                        <a:t>Компетенция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dirty="0" smtClean="0"/>
                        <a:t>Название мероприятия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dirty="0" smtClean="0"/>
                        <a:t>Место проведения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8978511"/>
                  </a:ext>
                </a:extLst>
              </a:tr>
              <a:tr h="82307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Предметная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Образовательный форум</a:t>
                      </a:r>
                      <a:r>
                        <a:rPr lang="ru-RU" b="1" baseline="0" dirty="0" smtClean="0"/>
                        <a:t> педагогов «Средства и методы работы по формированию функциональной грамотности у обучающихся»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МАОУ</a:t>
                      </a:r>
                      <a:r>
                        <a:rPr lang="ru-RU" b="1" baseline="0" dirty="0" smtClean="0"/>
                        <a:t> «</a:t>
                      </a:r>
                      <a:r>
                        <a:rPr lang="ru-RU" b="1" baseline="0" dirty="0" err="1" smtClean="0"/>
                        <a:t>Металлурговская</a:t>
                      </a:r>
                      <a:r>
                        <a:rPr lang="ru-RU" b="1" baseline="0" dirty="0" smtClean="0"/>
                        <a:t> СОШ»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2145754"/>
                  </a:ext>
                </a:extLst>
              </a:tr>
              <a:tr h="82307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Методическая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b="1" dirty="0" err="1" smtClean="0"/>
                        <a:t>Вебинары</a:t>
                      </a:r>
                      <a:r>
                        <a:rPr lang="ru-RU" b="1" dirty="0" smtClean="0"/>
                        <a:t> по истории от</a:t>
                      </a:r>
                      <a:r>
                        <a:rPr lang="ru-RU" b="1" baseline="0" dirty="0" smtClean="0"/>
                        <a:t> корпорации «Русский учебник»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г. Москва,</a:t>
                      </a:r>
                      <a:r>
                        <a:rPr lang="ru-RU" b="1" baseline="0" dirty="0" smtClean="0"/>
                        <a:t> корпорация «Русский учебник»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67798"/>
                  </a:ext>
                </a:extLst>
              </a:tr>
              <a:tr h="82307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Цифровая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b="1" dirty="0" err="1" smtClean="0"/>
                        <a:t>Вебинар</a:t>
                      </a:r>
                      <a:r>
                        <a:rPr lang="ru-RU" b="1" dirty="0" smtClean="0"/>
                        <a:t> «Развитие цифрового образования. </a:t>
                      </a:r>
                      <a:r>
                        <a:rPr lang="en-GB" b="1" dirty="0" smtClean="0"/>
                        <a:t>LECTA</a:t>
                      </a:r>
                      <a:r>
                        <a:rPr lang="en-US" b="1" dirty="0" smtClean="0"/>
                        <a:t>- </a:t>
                      </a:r>
                      <a:r>
                        <a:rPr lang="ru-RU" b="1" dirty="0" smtClean="0"/>
                        <a:t>вчера,</a:t>
                      </a:r>
                      <a:r>
                        <a:rPr lang="ru-RU" b="1" baseline="0" dirty="0" smtClean="0"/>
                        <a:t> сегодня завтра»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г. Москва,</a:t>
                      </a:r>
                      <a:r>
                        <a:rPr lang="ru-RU" b="1" baseline="0" dirty="0" smtClean="0"/>
                        <a:t> корпорация «Российский учебник» 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2669275"/>
                  </a:ext>
                </a:extLst>
              </a:tr>
              <a:tr h="82307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4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Коммуникативная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Методический семинар « Учитель и проблемы дисциплины»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МАОУ ДПО ИПК</a:t>
                      </a:r>
                    </a:p>
                    <a:p>
                      <a:r>
                        <a:rPr lang="ru-RU" b="1" dirty="0" smtClean="0"/>
                        <a:t> г. Новокузнецк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352043"/>
                  </a:ext>
                </a:extLst>
              </a:tr>
              <a:tr h="82307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5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Психолого-педагогическая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Семинар</a:t>
                      </a:r>
                      <a:r>
                        <a:rPr lang="ru-RU" b="1" baseline="0" dirty="0" smtClean="0"/>
                        <a:t> «Педагогические приёмы создания ситуации успеха для ученика на уроке»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МАОУ ДПО</a:t>
                      </a:r>
                      <a:r>
                        <a:rPr lang="ru-RU" b="1" baseline="0" dirty="0" smtClean="0"/>
                        <a:t> ИПК </a:t>
                      </a:r>
                    </a:p>
                    <a:p>
                      <a:r>
                        <a:rPr lang="ru-RU" b="1" baseline="0" dirty="0" smtClean="0"/>
                        <a:t>г. Новокузнецк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88253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90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315" y="1358107"/>
            <a:ext cx="10435771" cy="51543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56630" y="559191"/>
            <a:ext cx="62889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https://newdo-school.kuz-edu.ru/</a:t>
            </a:r>
            <a:endParaRPr lang="ru-RU" sz="3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09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258</TotalTime>
  <Words>353</Words>
  <Application>Microsoft Office PowerPoint</Application>
  <PresentationFormat>Широкоэкранный</PresentationFormat>
  <Paragraphs>66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Calibri</vt:lpstr>
      <vt:lpstr>Century Gothic</vt:lpstr>
      <vt:lpstr>FedraSansPro-Light</vt:lpstr>
      <vt:lpstr>SB Sans Text Thin</vt:lpstr>
      <vt:lpstr>Times New Roman</vt:lpstr>
      <vt:lpstr>Trebuchet MS</vt:lpstr>
      <vt:lpstr>Wingdings 3</vt:lpstr>
      <vt:lpstr>Легкий дым</vt:lpstr>
      <vt:lpstr>Релизация муниципального проекта перевода МБОУ «Красулинская ООШ» Новокузнецкого МР в эффективный режим работы за счёт развития профессиональных компетенций педагогов средствами горизонтального обучения P2P, мотивирующего на профессиональное развитие «ДВИЖЕНИЕ ВВЕРХ» (2022-2023)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Релизация муниципального проекта перевода МБОУ «Красулинская ООШ» Новокузнецкого МР в эффективный режим работы за счёт развития профессиональных компетенций педагогов средствами горизонтального обучения P2P, мотивирующего на профессиональное развитие «ДВИЖЕНИЕ ВВЕРХ» (2022-2023)</dc:title>
  <dc:creator>Windows User</dc:creator>
  <cp:lastModifiedBy>Сапунчик Елена Анатольевна</cp:lastModifiedBy>
  <cp:revision>27</cp:revision>
  <dcterms:created xsi:type="dcterms:W3CDTF">2022-11-30T07:52:09Z</dcterms:created>
  <dcterms:modified xsi:type="dcterms:W3CDTF">2022-12-02T05:57:56Z</dcterms:modified>
</cp:coreProperties>
</file>