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77" r:id="rId3"/>
    <p:sldId id="285" r:id="rId4"/>
    <p:sldId id="327" r:id="rId5"/>
    <p:sldId id="301" r:id="rId6"/>
    <p:sldId id="287" r:id="rId7"/>
    <p:sldId id="288" r:id="rId8"/>
    <p:sldId id="283" r:id="rId9"/>
    <p:sldId id="291" r:id="rId10"/>
    <p:sldId id="304" r:id="rId11"/>
    <p:sldId id="306" r:id="rId12"/>
    <p:sldId id="284" r:id="rId13"/>
    <p:sldId id="299" r:id="rId14"/>
    <p:sldId id="308" r:id="rId15"/>
    <p:sldId id="310" r:id="rId16"/>
    <p:sldId id="309" r:id="rId17"/>
    <p:sldId id="311" r:id="rId18"/>
    <p:sldId id="312" r:id="rId19"/>
    <p:sldId id="328" r:id="rId20"/>
    <p:sldId id="329" r:id="rId21"/>
    <p:sldId id="330" r:id="rId22"/>
    <p:sldId id="313" r:id="rId23"/>
    <p:sldId id="316" r:id="rId24"/>
    <p:sldId id="314" r:id="rId25"/>
    <p:sldId id="315" r:id="rId26"/>
    <p:sldId id="317" r:id="rId27"/>
    <p:sldId id="319" r:id="rId28"/>
    <p:sldId id="320" r:id="rId29"/>
    <p:sldId id="321" r:id="rId30"/>
    <p:sldId id="322" r:id="rId31"/>
    <p:sldId id="323" r:id="rId32"/>
    <p:sldId id="324" r:id="rId33"/>
    <p:sldId id="326" r:id="rId34"/>
    <p:sldId id="325" r:id="rId35"/>
    <p:sldId id="331" r:id="rId36"/>
  </p:sldIdLst>
  <p:sldSz cx="11522075" cy="6480175"/>
  <p:notesSz cx="6858000" cy="9144000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5B9"/>
    <a:srgbClr val="2F449B"/>
    <a:srgbClr val="EAB200"/>
    <a:srgbClr val="3D6595"/>
    <a:srgbClr val="4970B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86" autoAdjust="0"/>
    <p:restoredTop sz="94660"/>
  </p:normalViewPr>
  <p:slideViewPr>
    <p:cSldViewPr>
      <p:cViewPr varScale="1">
        <p:scale>
          <a:sx n="80" d="100"/>
          <a:sy n="80" d="100"/>
        </p:scale>
        <p:origin x="108" y="492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FFF1-A43D-4837-A854-C3E9DC13EA26}" type="datetimeFigureOut">
              <a:rPr lang="ru-RU" smtClean="0"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09C89-92F5-4598-8562-AD5A48CBF8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264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3" y="1923169"/>
            <a:ext cx="6697142" cy="4557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1308267"/>
            <a:ext cx="91450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sz="3000" b="1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со школами с низкими образовательными результатами (ШНОР) и ОО, находящихся в неблагоприятных социальных условиях.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1149" y="4050756"/>
            <a:ext cx="415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pic>
        <p:nvPicPr>
          <p:cNvPr id="1026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2" y="215751"/>
            <a:ext cx="1109891" cy="13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8429" y="4881753"/>
            <a:ext cx="36724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1600" b="1" dirty="0" err="1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Е.Д.Шевердина</a:t>
            </a:r>
            <a:r>
              <a:rPr lang="ru-RU" sz="16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6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УО АНМР</a:t>
            </a:r>
            <a:endParaRPr lang="ru-RU" sz="1600" b="1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277" y="3916620"/>
            <a:ext cx="3600797" cy="2563554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15143"/>
            <a:ext cx="756441" cy="92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0307" y="287759"/>
            <a:ext cx="9937104" cy="6048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725B9"/>
                </a:solidFill>
              </a:rPr>
              <a:t>Факторы, определяющие низкие результаты ОО </a:t>
            </a:r>
          </a:p>
          <a:p>
            <a:endParaRPr lang="ru-RU" sz="1700" b="1" dirty="0" smtClean="0">
              <a:solidFill>
                <a:srgbClr val="0725B9"/>
              </a:solidFill>
            </a:endParaRPr>
          </a:p>
          <a:p>
            <a:r>
              <a:rPr lang="ru-RU" sz="1700" b="1" dirty="0" smtClean="0">
                <a:solidFill>
                  <a:srgbClr val="0725B9"/>
                </a:solidFill>
              </a:rPr>
              <a:t>Низкая </a:t>
            </a:r>
            <a:r>
              <a:rPr lang="ru-RU" sz="1700" b="1" dirty="0">
                <a:solidFill>
                  <a:srgbClr val="0725B9"/>
                </a:solidFill>
              </a:rPr>
              <a:t>мотивация отдельных учащихся к обучению, нежелание учиться</a:t>
            </a:r>
            <a:endParaRPr lang="ru-RU" sz="17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1700" dirty="0">
                <a:solidFill>
                  <a:srgbClr val="0725B9"/>
                </a:solidFill>
              </a:rPr>
              <a:t> </a:t>
            </a:r>
            <a:r>
              <a:rPr lang="ru-RU" sz="1700" dirty="0" smtClean="0">
                <a:solidFill>
                  <a:srgbClr val="0725B9"/>
                </a:solidFill>
              </a:rPr>
              <a:t>      (</a:t>
            </a:r>
            <a:r>
              <a:rPr lang="ru-RU" sz="1700" dirty="0" err="1">
                <a:solidFill>
                  <a:srgbClr val="0725B9"/>
                </a:solidFill>
              </a:rPr>
              <a:t>Безруковская</a:t>
            </a:r>
            <a:r>
              <a:rPr lang="ru-RU" sz="1700" dirty="0">
                <a:solidFill>
                  <a:srgbClr val="0725B9"/>
                </a:solidFill>
              </a:rPr>
              <a:t>  ООШ,    </a:t>
            </a:r>
            <a:r>
              <a:rPr lang="ru-RU" sz="1700" dirty="0" err="1">
                <a:solidFill>
                  <a:srgbClr val="0725B9"/>
                </a:solidFill>
              </a:rPr>
              <a:t>Загорская</a:t>
            </a:r>
            <a:r>
              <a:rPr lang="ru-RU" sz="1700" dirty="0">
                <a:solidFill>
                  <a:srgbClr val="0725B9"/>
                </a:solidFill>
              </a:rPr>
              <a:t> СОШ,  Ильинская ООШ, </a:t>
            </a:r>
            <a:r>
              <a:rPr lang="ru-RU" sz="1700" dirty="0" err="1">
                <a:solidFill>
                  <a:srgbClr val="0725B9"/>
                </a:solidFill>
              </a:rPr>
              <a:t>Осиноплесская</a:t>
            </a:r>
            <a:r>
              <a:rPr lang="ru-RU" sz="1700" dirty="0">
                <a:solidFill>
                  <a:srgbClr val="0725B9"/>
                </a:solidFill>
              </a:rPr>
              <a:t> СОШ</a:t>
            </a:r>
            <a:r>
              <a:rPr lang="ru-RU" sz="1700" dirty="0" smtClean="0">
                <a:solidFill>
                  <a:srgbClr val="0725B9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725B9"/>
                </a:solidFill>
              </a:rPr>
              <a:t> </a:t>
            </a:r>
            <a:r>
              <a:rPr lang="ru-RU" sz="1700" dirty="0" smtClean="0">
                <a:solidFill>
                  <a:srgbClr val="0725B9"/>
                </a:solidFill>
              </a:rPr>
              <a:t>      </a:t>
            </a:r>
            <a:r>
              <a:rPr lang="ru-RU" sz="1700" dirty="0">
                <a:solidFill>
                  <a:srgbClr val="0725B9"/>
                </a:solidFill>
              </a:rPr>
              <a:t>Сары-</a:t>
            </a:r>
            <a:r>
              <a:rPr lang="ru-RU" sz="1700" dirty="0" err="1">
                <a:solidFill>
                  <a:srgbClr val="0725B9"/>
                </a:solidFill>
              </a:rPr>
              <a:t>Чумышская</a:t>
            </a:r>
            <a:r>
              <a:rPr lang="ru-RU" sz="1700" dirty="0">
                <a:solidFill>
                  <a:srgbClr val="0725B9"/>
                </a:solidFill>
              </a:rPr>
              <a:t> ООШ, </a:t>
            </a:r>
            <a:r>
              <a:rPr lang="ru-RU" sz="1700" dirty="0" smtClean="0">
                <a:solidFill>
                  <a:srgbClr val="0725B9"/>
                </a:solidFill>
              </a:rPr>
              <a:t>  </a:t>
            </a:r>
            <a:r>
              <a:rPr lang="ru-RU" sz="1700" dirty="0" err="1" smtClean="0">
                <a:solidFill>
                  <a:srgbClr val="0725B9"/>
                </a:solidFill>
              </a:rPr>
              <a:t>Сидоровская</a:t>
            </a:r>
            <a:r>
              <a:rPr lang="ru-RU" sz="1700" dirty="0" smtClean="0">
                <a:solidFill>
                  <a:srgbClr val="0725B9"/>
                </a:solidFill>
              </a:rPr>
              <a:t> </a:t>
            </a:r>
            <a:r>
              <a:rPr lang="ru-RU" sz="1700" dirty="0">
                <a:solidFill>
                  <a:srgbClr val="0725B9"/>
                </a:solidFill>
              </a:rPr>
              <a:t>СОШ)</a:t>
            </a:r>
          </a:p>
          <a:p>
            <a:endParaRPr lang="ru-RU" sz="1700" dirty="0">
              <a:solidFill>
                <a:srgbClr val="0725B9"/>
              </a:solidFill>
            </a:endParaRPr>
          </a:p>
          <a:p>
            <a:r>
              <a:rPr lang="ru-RU" sz="1700" b="1" dirty="0">
                <a:solidFill>
                  <a:srgbClr val="0725B9"/>
                </a:solidFill>
              </a:rPr>
              <a:t>Недостатки в индивидуальной работе учителя-предметника с учащимися.  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725B9"/>
                </a:solidFill>
              </a:rPr>
              <a:t> </a:t>
            </a:r>
            <a:r>
              <a:rPr lang="ru-RU" sz="1700" dirty="0" smtClean="0">
                <a:solidFill>
                  <a:srgbClr val="0725B9"/>
                </a:solidFill>
              </a:rPr>
              <a:t>       (</a:t>
            </a:r>
            <a:r>
              <a:rPr lang="ru-RU" sz="1700" dirty="0" err="1">
                <a:solidFill>
                  <a:srgbClr val="0725B9"/>
                </a:solidFill>
              </a:rPr>
              <a:t>Безруковская</a:t>
            </a:r>
            <a:r>
              <a:rPr lang="ru-RU" sz="1700" dirty="0">
                <a:solidFill>
                  <a:srgbClr val="0725B9"/>
                </a:solidFill>
              </a:rPr>
              <a:t>  ООШ, </a:t>
            </a:r>
            <a:r>
              <a:rPr lang="ru-RU" sz="1700" dirty="0" err="1">
                <a:solidFill>
                  <a:srgbClr val="0725B9"/>
                </a:solidFill>
              </a:rPr>
              <a:t>Загорская</a:t>
            </a:r>
            <a:r>
              <a:rPr lang="ru-RU" sz="1700" dirty="0">
                <a:solidFill>
                  <a:srgbClr val="0725B9"/>
                </a:solidFill>
              </a:rPr>
              <a:t> СОШ,   Сары-</a:t>
            </a:r>
            <a:r>
              <a:rPr lang="ru-RU" sz="1700" dirty="0" err="1">
                <a:solidFill>
                  <a:srgbClr val="0725B9"/>
                </a:solidFill>
              </a:rPr>
              <a:t>Чумышская</a:t>
            </a:r>
            <a:r>
              <a:rPr lang="ru-RU" sz="1700" dirty="0">
                <a:solidFill>
                  <a:srgbClr val="0725B9"/>
                </a:solidFill>
              </a:rPr>
              <a:t> ООШ, </a:t>
            </a:r>
            <a:r>
              <a:rPr lang="ru-RU" sz="1700" dirty="0" err="1">
                <a:solidFill>
                  <a:srgbClr val="0725B9"/>
                </a:solidFill>
              </a:rPr>
              <a:t>Сидоровская</a:t>
            </a:r>
            <a:r>
              <a:rPr lang="ru-RU" sz="1700" dirty="0">
                <a:solidFill>
                  <a:srgbClr val="0725B9"/>
                </a:solidFill>
              </a:rPr>
              <a:t> СОШ)</a:t>
            </a:r>
          </a:p>
          <a:p>
            <a:pPr marL="0" indent="0">
              <a:buNone/>
            </a:pPr>
            <a:endParaRPr lang="ru-RU" sz="1700" dirty="0">
              <a:solidFill>
                <a:srgbClr val="0725B9"/>
              </a:solidFill>
            </a:endParaRPr>
          </a:p>
          <a:p>
            <a:r>
              <a:rPr lang="ru-RU" sz="1700" b="1" dirty="0">
                <a:solidFill>
                  <a:srgbClr val="0725B9"/>
                </a:solidFill>
              </a:rPr>
              <a:t>Нет преемственности между начальной  и основной школой. </a:t>
            </a:r>
            <a:r>
              <a:rPr lang="ru-RU" sz="1700" b="1" dirty="0" smtClean="0">
                <a:solidFill>
                  <a:srgbClr val="0725B9"/>
                </a:solidFill>
              </a:rPr>
              <a:t>                                                             </a:t>
            </a:r>
            <a:r>
              <a:rPr lang="ru-RU" sz="1700" dirty="0">
                <a:solidFill>
                  <a:srgbClr val="0725B9"/>
                </a:solidFill>
              </a:rPr>
              <a:t>(</a:t>
            </a:r>
            <a:r>
              <a:rPr lang="ru-RU" sz="1700" dirty="0" err="1">
                <a:solidFill>
                  <a:srgbClr val="0725B9"/>
                </a:solidFill>
              </a:rPr>
              <a:t>Загорская</a:t>
            </a:r>
            <a:r>
              <a:rPr lang="ru-RU" sz="1700" dirty="0">
                <a:solidFill>
                  <a:srgbClr val="0725B9"/>
                </a:solidFill>
              </a:rPr>
              <a:t> СОШ,  Ильинская ООШ,  </a:t>
            </a:r>
            <a:r>
              <a:rPr lang="ru-RU" sz="1700" dirty="0" err="1">
                <a:solidFill>
                  <a:srgbClr val="0725B9"/>
                </a:solidFill>
              </a:rPr>
              <a:t>Лысинская</a:t>
            </a:r>
            <a:r>
              <a:rPr lang="ru-RU" sz="1700" dirty="0">
                <a:solidFill>
                  <a:srgbClr val="0725B9"/>
                </a:solidFill>
              </a:rPr>
              <a:t> ООШ,  </a:t>
            </a:r>
            <a:r>
              <a:rPr lang="ru-RU" sz="1700" dirty="0" err="1">
                <a:solidFill>
                  <a:srgbClr val="0725B9"/>
                </a:solidFill>
              </a:rPr>
              <a:t>Осиноплесская</a:t>
            </a:r>
            <a:r>
              <a:rPr lang="ru-RU" sz="1700" dirty="0">
                <a:solidFill>
                  <a:srgbClr val="0725B9"/>
                </a:solidFill>
              </a:rPr>
              <a:t> СОШ)</a:t>
            </a:r>
          </a:p>
          <a:p>
            <a:endParaRPr lang="ru-RU" sz="1700" b="1" dirty="0" smtClean="0">
              <a:solidFill>
                <a:srgbClr val="0725B9"/>
              </a:solidFill>
            </a:endParaRPr>
          </a:p>
          <a:p>
            <a:r>
              <a:rPr lang="ru-RU" sz="1700" b="1" dirty="0" smtClean="0">
                <a:solidFill>
                  <a:srgbClr val="0725B9"/>
                </a:solidFill>
              </a:rPr>
              <a:t>Недостаточный </a:t>
            </a:r>
            <a:r>
              <a:rPr lang="ru-RU" sz="1700" b="1" dirty="0">
                <a:solidFill>
                  <a:srgbClr val="0725B9"/>
                </a:solidFill>
              </a:rPr>
              <a:t>уровень использования учителями современных методов и приемов </a:t>
            </a:r>
            <a:r>
              <a:rPr lang="ru-RU" sz="1700" b="1" dirty="0" smtClean="0">
                <a:solidFill>
                  <a:srgbClr val="0725B9"/>
                </a:solidFill>
              </a:rPr>
              <a:t>обучения</a:t>
            </a:r>
            <a:r>
              <a:rPr lang="ru-RU" sz="1700" dirty="0" smtClean="0">
                <a:solidFill>
                  <a:srgbClr val="0725B9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700" dirty="0">
                <a:solidFill>
                  <a:srgbClr val="0725B9"/>
                </a:solidFill>
              </a:rPr>
              <a:t> </a:t>
            </a:r>
            <a:r>
              <a:rPr lang="ru-RU" sz="1700" dirty="0" smtClean="0">
                <a:solidFill>
                  <a:srgbClr val="0725B9"/>
                </a:solidFill>
              </a:rPr>
              <a:t>      (</a:t>
            </a:r>
            <a:r>
              <a:rPr lang="ru-RU" sz="1700" dirty="0" err="1" smtClean="0">
                <a:solidFill>
                  <a:srgbClr val="0725B9"/>
                </a:solidFill>
              </a:rPr>
              <a:t>Загорская</a:t>
            </a:r>
            <a:r>
              <a:rPr lang="ru-RU" sz="1700" dirty="0" smtClean="0">
                <a:solidFill>
                  <a:srgbClr val="0725B9"/>
                </a:solidFill>
              </a:rPr>
              <a:t> СОШ, Ильинская ООШ,  </a:t>
            </a:r>
            <a:r>
              <a:rPr lang="ru-RU" sz="1700" dirty="0" err="1" smtClean="0">
                <a:solidFill>
                  <a:srgbClr val="0725B9"/>
                </a:solidFill>
              </a:rPr>
              <a:t>Красулинская</a:t>
            </a:r>
            <a:r>
              <a:rPr lang="ru-RU" sz="1700" dirty="0" smtClean="0">
                <a:solidFill>
                  <a:srgbClr val="0725B9"/>
                </a:solidFill>
              </a:rPr>
              <a:t> ООШ, </a:t>
            </a:r>
            <a:r>
              <a:rPr lang="ru-RU" sz="1700" dirty="0" err="1" smtClean="0">
                <a:solidFill>
                  <a:srgbClr val="0725B9"/>
                </a:solidFill>
              </a:rPr>
              <a:t>Кузедеевская</a:t>
            </a:r>
            <a:r>
              <a:rPr lang="ru-RU" sz="1700" dirty="0" smtClean="0">
                <a:solidFill>
                  <a:srgbClr val="0725B9"/>
                </a:solidFill>
              </a:rPr>
              <a:t> СОШ,                   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725B9"/>
                </a:solidFill>
              </a:rPr>
              <a:t>        </a:t>
            </a:r>
            <a:r>
              <a:rPr lang="ru-RU" sz="1700" dirty="0" err="1" smtClean="0">
                <a:solidFill>
                  <a:srgbClr val="0725B9"/>
                </a:solidFill>
              </a:rPr>
              <a:t>Куртуковская</a:t>
            </a:r>
            <a:r>
              <a:rPr lang="ru-RU" sz="1700" dirty="0" smtClean="0">
                <a:solidFill>
                  <a:srgbClr val="0725B9"/>
                </a:solidFill>
              </a:rPr>
              <a:t>  ООШ, </a:t>
            </a:r>
            <a:r>
              <a:rPr lang="ru-RU" sz="1700" dirty="0" err="1" smtClean="0">
                <a:solidFill>
                  <a:srgbClr val="0725B9"/>
                </a:solidFill>
              </a:rPr>
              <a:t>Осиноплесская</a:t>
            </a:r>
            <a:r>
              <a:rPr lang="ru-RU" sz="1700" dirty="0" smtClean="0">
                <a:solidFill>
                  <a:srgbClr val="0725B9"/>
                </a:solidFill>
              </a:rPr>
              <a:t> СОШ, Сары-</a:t>
            </a:r>
            <a:r>
              <a:rPr lang="ru-RU" sz="1700" dirty="0" err="1" smtClean="0">
                <a:solidFill>
                  <a:srgbClr val="0725B9"/>
                </a:solidFill>
              </a:rPr>
              <a:t>Чумышская</a:t>
            </a:r>
            <a:r>
              <a:rPr lang="ru-RU" sz="1700" dirty="0" smtClean="0">
                <a:solidFill>
                  <a:srgbClr val="0725B9"/>
                </a:solidFill>
              </a:rPr>
              <a:t> ООШ</a:t>
            </a:r>
            <a:r>
              <a:rPr lang="ru-RU" sz="1700" dirty="0">
                <a:solidFill>
                  <a:srgbClr val="0725B9"/>
                </a:solidFill>
              </a:rPr>
              <a:t>,</a:t>
            </a:r>
            <a:r>
              <a:rPr lang="ru-RU" sz="1700" dirty="0" smtClean="0">
                <a:solidFill>
                  <a:srgbClr val="0725B9"/>
                </a:solidFill>
              </a:rPr>
              <a:t> </a:t>
            </a:r>
            <a:r>
              <a:rPr lang="ru-RU" sz="1700" dirty="0" err="1" smtClean="0">
                <a:solidFill>
                  <a:srgbClr val="0725B9"/>
                </a:solidFill>
              </a:rPr>
              <a:t>Сидоровская</a:t>
            </a:r>
            <a:r>
              <a:rPr lang="ru-RU" sz="1700" dirty="0" smtClean="0">
                <a:solidFill>
                  <a:srgbClr val="0725B9"/>
                </a:solidFill>
              </a:rPr>
              <a:t> СОШ)</a:t>
            </a:r>
          </a:p>
          <a:p>
            <a:pPr marL="0" indent="0">
              <a:buNone/>
            </a:pPr>
            <a:endParaRPr lang="ru-RU" sz="1700" dirty="0" smtClean="0">
              <a:solidFill>
                <a:srgbClr val="0725B9"/>
              </a:solidFill>
            </a:endParaRPr>
          </a:p>
          <a:p>
            <a:r>
              <a:rPr lang="ru-RU" sz="1700" b="1" dirty="0" smtClean="0">
                <a:solidFill>
                  <a:srgbClr val="0725B9"/>
                </a:solidFill>
              </a:rPr>
              <a:t>Большое </a:t>
            </a:r>
            <a:r>
              <a:rPr lang="ru-RU" sz="1700" b="1" dirty="0">
                <a:solidFill>
                  <a:srgbClr val="0725B9"/>
                </a:solidFill>
              </a:rPr>
              <a:t>количество </a:t>
            </a:r>
            <a:r>
              <a:rPr lang="ru-RU" sz="1700" b="1" dirty="0" smtClean="0">
                <a:solidFill>
                  <a:srgbClr val="0725B9"/>
                </a:solidFill>
              </a:rPr>
              <a:t>детей-мигрантов</a:t>
            </a:r>
            <a:r>
              <a:rPr lang="ru-RU" sz="1700" b="1" dirty="0">
                <a:solidFill>
                  <a:srgbClr val="0725B9"/>
                </a:solidFill>
              </a:rPr>
              <a:t>, которые испытывают трудности в понимании и </a:t>
            </a:r>
            <a:r>
              <a:rPr lang="ru-RU" sz="1700" b="1" dirty="0" smtClean="0">
                <a:solidFill>
                  <a:srgbClr val="0725B9"/>
                </a:solidFill>
              </a:rPr>
              <a:t>      освоении </a:t>
            </a:r>
            <a:r>
              <a:rPr lang="ru-RU" sz="1700" b="1" dirty="0">
                <a:solidFill>
                  <a:srgbClr val="0725B9"/>
                </a:solidFill>
              </a:rPr>
              <a:t>русского языка. </a:t>
            </a:r>
            <a:r>
              <a:rPr lang="ru-RU" sz="1700" b="1" dirty="0" smtClean="0">
                <a:solidFill>
                  <a:srgbClr val="0725B9"/>
                </a:solidFill>
              </a:rPr>
              <a:t>   </a:t>
            </a:r>
            <a:r>
              <a:rPr lang="ru-RU" sz="1700" dirty="0" smtClean="0">
                <a:solidFill>
                  <a:srgbClr val="0725B9"/>
                </a:solidFill>
              </a:rPr>
              <a:t>(</a:t>
            </a:r>
            <a:r>
              <a:rPr lang="ru-RU" sz="1700" dirty="0">
                <a:solidFill>
                  <a:srgbClr val="0725B9"/>
                </a:solidFill>
              </a:rPr>
              <a:t>Ильинская ООШ, </a:t>
            </a:r>
            <a:r>
              <a:rPr lang="ru-RU" sz="1700" dirty="0" err="1">
                <a:solidFill>
                  <a:srgbClr val="0725B9"/>
                </a:solidFill>
              </a:rPr>
              <a:t>Куртуковская</a:t>
            </a:r>
            <a:r>
              <a:rPr lang="ru-RU" sz="1700" dirty="0">
                <a:solidFill>
                  <a:srgbClr val="0725B9"/>
                </a:solidFill>
              </a:rPr>
              <a:t> ООШ, </a:t>
            </a:r>
            <a:r>
              <a:rPr lang="ru-RU" sz="1700" dirty="0" err="1">
                <a:solidFill>
                  <a:srgbClr val="0725B9"/>
                </a:solidFill>
              </a:rPr>
              <a:t>Осиноплесская</a:t>
            </a:r>
            <a:r>
              <a:rPr lang="ru-RU" sz="1700" dirty="0">
                <a:solidFill>
                  <a:srgbClr val="0725B9"/>
                </a:solidFill>
              </a:rPr>
              <a:t> СОШ</a:t>
            </a:r>
            <a:r>
              <a:rPr lang="ru-RU" sz="1700" dirty="0" smtClean="0">
                <a:solidFill>
                  <a:srgbClr val="0725B9"/>
                </a:solidFill>
              </a:rPr>
              <a:t>)</a:t>
            </a:r>
          </a:p>
          <a:p>
            <a:pPr marL="0" indent="0">
              <a:buNone/>
            </a:pPr>
            <a:endParaRPr lang="ru-RU" sz="1700" dirty="0" smtClean="0">
              <a:solidFill>
                <a:srgbClr val="0725B9"/>
              </a:solidFill>
            </a:endParaRPr>
          </a:p>
          <a:p>
            <a:endParaRPr lang="ru-RU" sz="1700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79" y="3024063"/>
            <a:ext cx="4854495" cy="345611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" y="14088"/>
            <a:ext cx="685701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9994" y="201625"/>
            <a:ext cx="10123571" cy="606279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6000" b="1" dirty="0" smtClean="0">
              <a:solidFill>
                <a:srgbClr val="0725B9"/>
              </a:solidFill>
            </a:endParaRP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0725B9"/>
                </a:solidFill>
              </a:rPr>
              <a:t>Факторы</a:t>
            </a:r>
            <a:r>
              <a:rPr lang="ru-RU" sz="8000" b="1" dirty="0">
                <a:solidFill>
                  <a:srgbClr val="0725B9"/>
                </a:solidFill>
              </a:rPr>
              <a:t>, определяющие низкие результаты ОО</a:t>
            </a:r>
            <a:r>
              <a:rPr lang="ru-RU" sz="8000" b="1" dirty="0" smtClean="0">
                <a:solidFill>
                  <a:srgbClr val="0725B9"/>
                </a:solidFill>
              </a:rPr>
              <a:t> </a:t>
            </a:r>
          </a:p>
          <a:p>
            <a:endParaRPr lang="ru-RU" sz="8000" b="1" dirty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Недостаточное </a:t>
            </a:r>
            <a:r>
              <a:rPr lang="ru-RU" sz="6400" b="1" dirty="0">
                <a:solidFill>
                  <a:srgbClr val="0725B9"/>
                </a:solidFill>
              </a:rPr>
              <a:t>привлечение родителей к процессу обучения как равных участников образовательной </a:t>
            </a:r>
            <a:r>
              <a:rPr lang="ru-RU" sz="6400" b="1" dirty="0" smtClean="0">
                <a:solidFill>
                  <a:srgbClr val="0725B9"/>
                </a:solidFill>
              </a:rPr>
              <a:t>деятельности</a:t>
            </a:r>
            <a:r>
              <a:rPr lang="ru-RU" sz="6400" dirty="0" smtClean="0">
                <a:solidFill>
                  <a:srgbClr val="0725B9"/>
                </a:solidFill>
              </a:rPr>
              <a:t>.           </a:t>
            </a:r>
            <a:r>
              <a:rPr lang="ru-RU" sz="6400" dirty="0">
                <a:solidFill>
                  <a:srgbClr val="0725B9"/>
                </a:solidFill>
              </a:rPr>
              <a:t>(</a:t>
            </a:r>
            <a:r>
              <a:rPr lang="ru-RU" sz="6400" dirty="0" err="1">
                <a:solidFill>
                  <a:srgbClr val="0725B9"/>
                </a:solidFill>
              </a:rPr>
              <a:t>Загорская</a:t>
            </a:r>
            <a:r>
              <a:rPr lang="ru-RU" sz="6400" dirty="0">
                <a:solidFill>
                  <a:srgbClr val="0725B9"/>
                </a:solidFill>
              </a:rPr>
              <a:t> СОШ,  </a:t>
            </a:r>
            <a:r>
              <a:rPr lang="ru-RU" sz="6400" dirty="0" err="1">
                <a:solidFill>
                  <a:srgbClr val="0725B9"/>
                </a:solidFill>
              </a:rPr>
              <a:t>Осиноплесская</a:t>
            </a:r>
            <a:r>
              <a:rPr lang="ru-RU" sz="6400" dirty="0">
                <a:solidFill>
                  <a:srgbClr val="0725B9"/>
                </a:solidFill>
              </a:rPr>
              <a:t> СОШ,  Сары-</a:t>
            </a:r>
            <a:r>
              <a:rPr lang="ru-RU" sz="6400" dirty="0" err="1">
                <a:solidFill>
                  <a:srgbClr val="0725B9"/>
                </a:solidFill>
              </a:rPr>
              <a:t>Чумышская</a:t>
            </a:r>
            <a:r>
              <a:rPr lang="ru-RU" sz="6400" dirty="0">
                <a:solidFill>
                  <a:srgbClr val="0725B9"/>
                </a:solidFill>
              </a:rPr>
              <a:t> ООШ)</a:t>
            </a:r>
            <a:endParaRPr lang="ru-RU" sz="6400" b="1" dirty="0" smtClean="0">
              <a:solidFill>
                <a:srgbClr val="0725B9"/>
              </a:solidFill>
            </a:endParaRPr>
          </a:p>
          <a:p>
            <a:endParaRPr lang="ru-RU" sz="6400" b="1" dirty="0" smtClean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Слабое </a:t>
            </a:r>
            <a:r>
              <a:rPr lang="ru-RU" sz="6400" b="1" dirty="0">
                <a:solidFill>
                  <a:srgbClr val="0725B9"/>
                </a:solidFill>
              </a:rPr>
              <a:t>материально – техническое оснащение школы</a:t>
            </a:r>
            <a:r>
              <a:rPr lang="ru-RU" sz="6400" dirty="0">
                <a:solidFill>
                  <a:srgbClr val="0725B9"/>
                </a:solidFill>
              </a:rPr>
              <a:t>. 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725B9"/>
                </a:solidFill>
              </a:rPr>
              <a:t>         (</a:t>
            </a:r>
            <a:r>
              <a:rPr lang="ru-RU" sz="6400" dirty="0" err="1">
                <a:solidFill>
                  <a:srgbClr val="0725B9"/>
                </a:solidFill>
              </a:rPr>
              <a:t>Загорская</a:t>
            </a:r>
            <a:r>
              <a:rPr lang="ru-RU" sz="6400" dirty="0">
                <a:solidFill>
                  <a:srgbClr val="0725B9"/>
                </a:solidFill>
              </a:rPr>
              <a:t> СОШ,  Ильинская ООШ, </a:t>
            </a:r>
            <a:r>
              <a:rPr lang="ru-RU" sz="6400" dirty="0" err="1">
                <a:solidFill>
                  <a:srgbClr val="0725B9"/>
                </a:solidFill>
              </a:rPr>
              <a:t>Куртуковская</a:t>
            </a:r>
            <a:r>
              <a:rPr lang="ru-RU" sz="6400" dirty="0">
                <a:solidFill>
                  <a:srgbClr val="0725B9"/>
                </a:solidFill>
              </a:rPr>
              <a:t> ООШ,  </a:t>
            </a:r>
            <a:r>
              <a:rPr lang="ru-RU" sz="6400" dirty="0" err="1">
                <a:solidFill>
                  <a:srgbClr val="0725B9"/>
                </a:solidFill>
              </a:rPr>
              <a:t>Лысинская</a:t>
            </a:r>
            <a:r>
              <a:rPr lang="ru-RU" sz="6400" dirty="0">
                <a:solidFill>
                  <a:srgbClr val="0725B9"/>
                </a:solidFill>
              </a:rPr>
              <a:t> ООШ)</a:t>
            </a:r>
          </a:p>
          <a:p>
            <a:endParaRPr lang="ru-RU" sz="6400" b="1" dirty="0" smtClean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Несоответствие </a:t>
            </a:r>
            <a:r>
              <a:rPr lang="ru-RU" sz="6400" b="1" dirty="0">
                <a:solidFill>
                  <a:srgbClr val="0725B9"/>
                </a:solidFill>
              </a:rPr>
              <a:t>внутренней оценки качества образования с </a:t>
            </a:r>
            <a:r>
              <a:rPr lang="ru-RU" sz="6400" b="1" dirty="0" smtClean="0">
                <a:solidFill>
                  <a:srgbClr val="0725B9"/>
                </a:solidFill>
              </a:rPr>
              <a:t>внешней.</a:t>
            </a:r>
            <a:endParaRPr lang="ru-RU" sz="64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6400" dirty="0" smtClean="0">
                <a:solidFill>
                  <a:srgbClr val="0725B9"/>
                </a:solidFill>
              </a:rPr>
              <a:t>  </a:t>
            </a:r>
            <a:r>
              <a:rPr lang="ru-RU" sz="6400" dirty="0">
                <a:solidFill>
                  <a:srgbClr val="0725B9"/>
                </a:solidFill>
              </a:rPr>
              <a:t> </a:t>
            </a:r>
            <a:r>
              <a:rPr lang="ru-RU" sz="6400" dirty="0" smtClean="0">
                <a:solidFill>
                  <a:srgbClr val="0725B9"/>
                </a:solidFill>
              </a:rPr>
              <a:t>    (</a:t>
            </a:r>
            <a:r>
              <a:rPr lang="ru-RU" sz="6400" dirty="0" err="1" smtClean="0">
                <a:solidFill>
                  <a:srgbClr val="0725B9"/>
                </a:solidFill>
              </a:rPr>
              <a:t>Осиноплесская</a:t>
            </a:r>
            <a:r>
              <a:rPr lang="ru-RU" sz="6400" dirty="0" smtClean="0">
                <a:solidFill>
                  <a:srgbClr val="0725B9"/>
                </a:solidFill>
              </a:rPr>
              <a:t> СОШ)</a:t>
            </a:r>
          </a:p>
          <a:p>
            <a:pPr marL="0" indent="0">
              <a:buNone/>
            </a:pPr>
            <a:endParaRPr lang="ru-RU" sz="6400" dirty="0" smtClean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Высокий </a:t>
            </a:r>
            <a:r>
              <a:rPr lang="ru-RU" sz="6400" b="1" dirty="0">
                <a:solidFill>
                  <a:srgbClr val="0725B9"/>
                </a:solidFill>
              </a:rPr>
              <a:t>процент детей на подвозе (33</a:t>
            </a:r>
            <a:r>
              <a:rPr lang="ru-RU" sz="6400" b="1" dirty="0" smtClean="0">
                <a:solidFill>
                  <a:srgbClr val="0725B9"/>
                </a:solidFill>
              </a:rPr>
              <a:t>%).   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725B9"/>
                </a:solidFill>
              </a:rPr>
              <a:t> </a:t>
            </a:r>
            <a:r>
              <a:rPr lang="ru-RU" sz="6400" dirty="0" smtClean="0">
                <a:solidFill>
                  <a:srgbClr val="0725B9"/>
                </a:solidFill>
              </a:rPr>
              <a:t>       (</a:t>
            </a:r>
            <a:r>
              <a:rPr lang="ru-RU" sz="6400" dirty="0" err="1" smtClean="0">
                <a:solidFill>
                  <a:srgbClr val="0725B9"/>
                </a:solidFill>
              </a:rPr>
              <a:t>Красулинская</a:t>
            </a:r>
            <a:r>
              <a:rPr lang="ru-RU" sz="6400" dirty="0" smtClean="0">
                <a:solidFill>
                  <a:srgbClr val="0725B9"/>
                </a:solidFill>
              </a:rPr>
              <a:t> ООШ </a:t>
            </a:r>
            <a:r>
              <a:rPr lang="ru-RU" sz="6400" dirty="0">
                <a:solidFill>
                  <a:srgbClr val="0725B9"/>
                </a:solidFill>
              </a:rPr>
              <a:t>(50</a:t>
            </a:r>
            <a:r>
              <a:rPr lang="ru-RU" sz="6400" dirty="0" smtClean="0">
                <a:solidFill>
                  <a:srgbClr val="0725B9"/>
                </a:solidFill>
              </a:rPr>
              <a:t>%),  </a:t>
            </a:r>
            <a:r>
              <a:rPr lang="ru-RU" sz="6400" dirty="0" err="1" smtClean="0">
                <a:solidFill>
                  <a:srgbClr val="0725B9"/>
                </a:solidFill>
              </a:rPr>
              <a:t>Загорская</a:t>
            </a:r>
            <a:r>
              <a:rPr lang="ru-RU" sz="6400" dirty="0" smtClean="0">
                <a:solidFill>
                  <a:srgbClr val="0725B9"/>
                </a:solidFill>
              </a:rPr>
              <a:t> СОШ (47%)</a:t>
            </a:r>
          </a:p>
          <a:p>
            <a:pPr marL="0" indent="0">
              <a:buNone/>
            </a:pPr>
            <a:endParaRPr lang="ru-RU" sz="6400" dirty="0" smtClean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Повышенная </a:t>
            </a:r>
            <a:r>
              <a:rPr lang="ru-RU" sz="6400" b="1" dirty="0">
                <a:solidFill>
                  <a:srgbClr val="0725B9"/>
                </a:solidFill>
              </a:rPr>
              <a:t>педагогическая нагрузка </a:t>
            </a:r>
            <a:r>
              <a:rPr lang="ru-RU" sz="6400" dirty="0">
                <a:solidFill>
                  <a:srgbClr val="0725B9"/>
                </a:solidFill>
              </a:rPr>
              <a:t>(в среднем 27,5 часов в неделю)  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725B9"/>
                </a:solidFill>
              </a:rPr>
              <a:t>    </a:t>
            </a:r>
            <a:r>
              <a:rPr lang="ru-RU" sz="6400" dirty="0" smtClean="0">
                <a:solidFill>
                  <a:srgbClr val="0725B9"/>
                </a:solidFill>
              </a:rPr>
              <a:t>    (</a:t>
            </a:r>
            <a:r>
              <a:rPr lang="ru-RU" sz="6400" dirty="0" err="1">
                <a:solidFill>
                  <a:srgbClr val="0725B9"/>
                </a:solidFill>
              </a:rPr>
              <a:t>Безруковская</a:t>
            </a:r>
            <a:r>
              <a:rPr lang="ru-RU" sz="6400" dirty="0">
                <a:solidFill>
                  <a:srgbClr val="0725B9"/>
                </a:solidFill>
              </a:rPr>
              <a:t>  ООШ, </a:t>
            </a:r>
            <a:r>
              <a:rPr lang="ru-RU" sz="6400" dirty="0" smtClean="0">
                <a:solidFill>
                  <a:srgbClr val="0725B9"/>
                </a:solidFill>
              </a:rPr>
              <a:t> Ильинская </a:t>
            </a:r>
            <a:r>
              <a:rPr lang="ru-RU" sz="6400" dirty="0">
                <a:solidFill>
                  <a:srgbClr val="0725B9"/>
                </a:solidFill>
              </a:rPr>
              <a:t>ООШ, 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 err="1" smtClean="0">
                <a:solidFill>
                  <a:srgbClr val="0725B9"/>
                </a:solidFill>
              </a:rPr>
              <a:t>Красулинская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>
                <a:solidFill>
                  <a:srgbClr val="0725B9"/>
                </a:solidFill>
              </a:rPr>
              <a:t>ООШ,  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 err="1" smtClean="0">
                <a:solidFill>
                  <a:srgbClr val="0725B9"/>
                </a:solidFill>
              </a:rPr>
              <a:t>Куртуковская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>
                <a:solidFill>
                  <a:srgbClr val="0725B9"/>
                </a:solidFill>
              </a:rPr>
              <a:t>ООШ, </a:t>
            </a:r>
            <a:r>
              <a:rPr lang="ru-RU" sz="6400" dirty="0" smtClean="0">
                <a:solidFill>
                  <a:srgbClr val="0725B9"/>
                </a:solidFill>
              </a:rPr>
              <a:t>                                                  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725B9"/>
                </a:solidFill>
              </a:rPr>
              <a:t> </a:t>
            </a:r>
            <a:r>
              <a:rPr lang="ru-RU" sz="6400" dirty="0" smtClean="0">
                <a:solidFill>
                  <a:srgbClr val="0725B9"/>
                </a:solidFill>
              </a:rPr>
              <a:t>      «</a:t>
            </a:r>
            <a:r>
              <a:rPr lang="ru-RU" sz="6400" dirty="0" err="1">
                <a:solidFill>
                  <a:srgbClr val="0725B9"/>
                </a:solidFill>
              </a:rPr>
              <a:t>Лысинская</a:t>
            </a:r>
            <a:r>
              <a:rPr lang="ru-RU" sz="6400" dirty="0">
                <a:solidFill>
                  <a:srgbClr val="0725B9"/>
                </a:solidFill>
              </a:rPr>
              <a:t> ООШ, 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 err="1" smtClean="0">
                <a:solidFill>
                  <a:srgbClr val="0725B9"/>
                </a:solidFill>
              </a:rPr>
              <a:t>Осиноплесская</a:t>
            </a:r>
            <a:r>
              <a:rPr lang="ru-RU" sz="6400" dirty="0" smtClean="0">
                <a:solidFill>
                  <a:srgbClr val="0725B9"/>
                </a:solidFill>
              </a:rPr>
              <a:t> </a:t>
            </a:r>
            <a:r>
              <a:rPr lang="ru-RU" sz="6400" dirty="0">
                <a:solidFill>
                  <a:srgbClr val="0725B9"/>
                </a:solidFill>
              </a:rPr>
              <a:t>СОШ)</a:t>
            </a:r>
          </a:p>
          <a:p>
            <a:endParaRPr lang="ru-RU" sz="6400" dirty="0">
              <a:solidFill>
                <a:srgbClr val="0725B9"/>
              </a:solidFill>
            </a:endParaRPr>
          </a:p>
          <a:p>
            <a:r>
              <a:rPr lang="ru-RU" sz="6400" b="1" dirty="0" smtClean="0">
                <a:solidFill>
                  <a:srgbClr val="0725B9"/>
                </a:solidFill>
              </a:rPr>
              <a:t>Отсутствие </a:t>
            </a:r>
            <a:r>
              <a:rPr lang="ru-RU" sz="6400" b="1" dirty="0">
                <a:solidFill>
                  <a:srgbClr val="0725B9"/>
                </a:solidFill>
              </a:rPr>
              <a:t>базового образования по преподаваемым предметам </a:t>
            </a:r>
            <a:r>
              <a:rPr lang="ru-RU" sz="6400" dirty="0">
                <a:solidFill>
                  <a:srgbClr val="0725B9"/>
                </a:solidFill>
              </a:rPr>
              <a:t>(только переподготовка)       </a:t>
            </a:r>
          </a:p>
          <a:p>
            <a:pPr marL="0" indent="0">
              <a:buNone/>
            </a:pPr>
            <a:r>
              <a:rPr lang="ru-RU" sz="6400" dirty="0">
                <a:solidFill>
                  <a:srgbClr val="0725B9"/>
                </a:solidFill>
              </a:rPr>
              <a:t> </a:t>
            </a:r>
            <a:r>
              <a:rPr lang="ru-RU" sz="6400" dirty="0" smtClean="0">
                <a:solidFill>
                  <a:srgbClr val="0725B9"/>
                </a:solidFill>
              </a:rPr>
              <a:t>      (</a:t>
            </a:r>
            <a:r>
              <a:rPr lang="ru-RU" sz="6400" dirty="0" err="1">
                <a:solidFill>
                  <a:srgbClr val="0725B9"/>
                </a:solidFill>
              </a:rPr>
              <a:t>Красулинская</a:t>
            </a:r>
            <a:r>
              <a:rPr lang="ru-RU" sz="6400" dirty="0">
                <a:solidFill>
                  <a:srgbClr val="0725B9"/>
                </a:solidFill>
              </a:rPr>
              <a:t> ООШ,  </a:t>
            </a:r>
            <a:r>
              <a:rPr lang="ru-RU" sz="6400" dirty="0" err="1">
                <a:solidFill>
                  <a:srgbClr val="0725B9"/>
                </a:solidFill>
              </a:rPr>
              <a:t>Куртуковская</a:t>
            </a:r>
            <a:r>
              <a:rPr lang="ru-RU" sz="6400" dirty="0">
                <a:solidFill>
                  <a:srgbClr val="0725B9"/>
                </a:solidFill>
              </a:rPr>
              <a:t> ООШ, </a:t>
            </a:r>
            <a:r>
              <a:rPr lang="ru-RU" sz="6400" dirty="0" err="1">
                <a:solidFill>
                  <a:srgbClr val="0725B9"/>
                </a:solidFill>
              </a:rPr>
              <a:t>Лысинская</a:t>
            </a:r>
            <a:r>
              <a:rPr lang="ru-RU" sz="6400" dirty="0">
                <a:solidFill>
                  <a:srgbClr val="0725B9"/>
                </a:solidFill>
              </a:rPr>
              <a:t> ООШ</a:t>
            </a:r>
            <a:r>
              <a:rPr lang="ru-RU" sz="6400" dirty="0" smtClean="0">
                <a:solidFill>
                  <a:srgbClr val="0725B9"/>
                </a:solidFill>
              </a:rPr>
              <a:t>,  </a:t>
            </a:r>
            <a:r>
              <a:rPr lang="ru-RU" sz="6400" dirty="0" err="1">
                <a:solidFill>
                  <a:srgbClr val="0725B9"/>
                </a:solidFill>
              </a:rPr>
              <a:t>Осиноплесская</a:t>
            </a:r>
            <a:r>
              <a:rPr lang="ru-RU" sz="6400" dirty="0">
                <a:solidFill>
                  <a:srgbClr val="0725B9"/>
                </a:solidFill>
              </a:rPr>
              <a:t> СОШ</a:t>
            </a:r>
            <a:r>
              <a:rPr lang="ru-RU" sz="6400" dirty="0" smtClean="0">
                <a:solidFill>
                  <a:srgbClr val="0725B9"/>
                </a:solidFill>
              </a:rPr>
              <a:t>)</a:t>
            </a:r>
          </a:p>
          <a:p>
            <a:pPr marL="0" indent="0">
              <a:buNone/>
            </a:pPr>
            <a:endParaRPr lang="ru-RU" sz="6400" dirty="0">
              <a:solidFill>
                <a:srgbClr val="0725B9"/>
              </a:solidFill>
            </a:endParaRPr>
          </a:p>
          <a:p>
            <a:r>
              <a:rPr lang="ru-RU" sz="6400" b="1" dirty="0">
                <a:solidFill>
                  <a:srgbClr val="0725B9"/>
                </a:solidFill>
              </a:rPr>
              <a:t>Большинство педагогов вынуждены исполнять обязанности по другим должностям</a:t>
            </a:r>
          </a:p>
          <a:p>
            <a:pPr marL="0" indent="0">
              <a:buNone/>
            </a:pPr>
            <a:r>
              <a:rPr lang="ru-RU" sz="6400" dirty="0" smtClean="0">
                <a:solidFill>
                  <a:srgbClr val="0725B9"/>
                </a:solidFill>
              </a:rPr>
              <a:t>       (</a:t>
            </a:r>
            <a:r>
              <a:rPr lang="ru-RU" sz="6400" dirty="0">
                <a:solidFill>
                  <a:srgbClr val="0725B9"/>
                </a:solidFill>
              </a:rPr>
              <a:t>социальный педагог, педагог-психолог, </a:t>
            </a:r>
            <a:r>
              <a:rPr lang="ru-RU" sz="6400" dirty="0" smtClean="0">
                <a:solidFill>
                  <a:srgbClr val="0725B9"/>
                </a:solidFill>
              </a:rPr>
              <a:t>библиотекарь т.д.).</a:t>
            </a:r>
            <a:endParaRPr lang="ru-RU" sz="6400" dirty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6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9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151" y="2808039"/>
            <a:ext cx="5157924" cy="3672136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/>
          </p:cNvPicPr>
          <p:nvPr/>
        </p:nvPicPr>
        <p:blipFill rotWithShape="1">
          <a:blip r:embed="rId4"/>
          <a:srcRect l="36205" t="26604" r="33872" b="6453"/>
          <a:stretch/>
        </p:blipFill>
        <p:spPr bwMode="auto">
          <a:xfrm>
            <a:off x="2016621" y="-72281"/>
            <a:ext cx="6408712" cy="6537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8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421" y="1367879"/>
            <a:ext cx="5220937" cy="3076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C000"/>
                </a:solidFill>
              </a:rPr>
              <a:t> </a:t>
            </a:r>
            <a:endParaRPr lang="ru-RU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школы лидеры     –     школы ШНОР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725B9"/>
                </a:solidFill>
              </a:rPr>
              <a:t>Сосновская СОШ    –  </a:t>
            </a:r>
            <a:r>
              <a:rPr lang="ru-RU" sz="2000" b="1" dirty="0" err="1" smtClean="0">
                <a:solidFill>
                  <a:srgbClr val="0725B9"/>
                </a:solidFill>
              </a:rPr>
              <a:t>Загорская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725B9"/>
                </a:solidFill>
              </a:rPr>
              <a:t>Сосновская СОШ    –  </a:t>
            </a:r>
            <a:r>
              <a:rPr lang="ru-RU" sz="2000" b="1" dirty="0" err="1" smtClean="0">
                <a:solidFill>
                  <a:srgbClr val="0725B9"/>
                </a:solidFill>
              </a:rPr>
              <a:t>Красулинская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725B9"/>
                </a:solidFill>
              </a:rPr>
              <a:t>Чистогорская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 – </a:t>
            </a:r>
            <a:r>
              <a:rPr lang="ru-RU" sz="2000" b="1" dirty="0" err="1" smtClean="0">
                <a:solidFill>
                  <a:srgbClr val="0725B9"/>
                </a:solidFill>
              </a:rPr>
              <a:t>Осиноплесская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</a:t>
            </a:r>
          </a:p>
          <a:p>
            <a:pPr marL="0" indent="0">
              <a:buNone/>
            </a:pPr>
            <a:r>
              <a:rPr lang="ru-RU" sz="2000" b="1" dirty="0" err="1" smtClean="0">
                <a:solidFill>
                  <a:srgbClr val="0725B9"/>
                </a:solidFill>
              </a:rPr>
              <a:t>Кузедеевская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 – </a:t>
            </a:r>
            <a:r>
              <a:rPr lang="ru-RU" sz="2000" b="1" dirty="0" err="1" smtClean="0">
                <a:solidFill>
                  <a:srgbClr val="0725B9"/>
                </a:solidFill>
              </a:rPr>
              <a:t>Лысинская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СОШ, Сары-</a:t>
            </a:r>
            <a:r>
              <a:rPr lang="ru-RU" sz="2000" b="1" dirty="0" err="1" smtClean="0">
                <a:solidFill>
                  <a:srgbClr val="0725B9"/>
                </a:solidFill>
              </a:rPr>
              <a:t>Чумышская</a:t>
            </a:r>
            <a:r>
              <a:rPr lang="ru-RU" sz="2000" b="1" dirty="0" smtClean="0">
                <a:solidFill>
                  <a:srgbClr val="0725B9"/>
                </a:solidFill>
              </a:rPr>
              <a:t> СОШ</a:t>
            </a:r>
          </a:p>
          <a:p>
            <a:pPr marL="0" indent="0">
              <a:buNone/>
            </a:pPr>
            <a:endParaRPr lang="ru-RU" sz="1500" b="1" dirty="0" smtClean="0">
              <a:solidFill>
                <a:srgbClr val="0725B9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137324"/>
            <a:ext cx="9971844" cy="8203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725B9"/>
                </a:solidFill>
              </a:rPr>
              <a:t>Адресные </a:t>
            </a:r>
            <a:r>
              <a:rPr lang="ru-RU" sz="2400" b="1" dirty="0">
                <a:solidFill>
                  <a:srgbClr val="0725B9"/>
                </a:solidFill>
              </a:rPr>
              <a:t>программы </a:t>
            </a:r>
            <a:r>
              <a:rPr lang="ru-RU" sz="2400" b="1" dirty="0" smtClean="0">
                <a:solidFill>
                  <a:srgbClr val="0725B9"/>
                </a:solidFill>
              </a:rPr>
              <a:t>поддержки ШНОР</a:t>
            </a:r>
            <a:endParaRPr lang="ru-RU" sz="2400" b="1" dirty="0">
              <a:solidFill>
                <a:srgbClr val="0725B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447" t="7874" r="51084" b="10424"/>
          <a:stretch/>
        </p:blipFill>
        <p:spPr>
          <a:xfrm>
            <a:off x="5689029" y="995464"/>
            <a:ext cx="5688632" cy="57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8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2532454"/>
            <a:ext cx="5545014" cy="394772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40557" y="431775"/>
            <a:ext cx="7557208" cy="52405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solidFill>
                  <a:srgbClr val="0725B9"/>
                </a:solidFill>
              </a:rPr>
              <a:t>Адресные </a:t>
            </a:r>
            <a:r>
              <a:rPr lang="ru-RU" sz="2600" b="1" dirty="0">
                <a:solidFill>
                  <a:srgbClr val="0725B9"/>
                </a:solidFill>
              </a:rPr>
              <a:t>рекомендации </a:t>
            </a:r>
            <a:r>
              <a:rPr lang="ru-RU" sz="2600" b="1" dirty="0" smtClean="0">
                <a:solidFill>
                  <a:srgbClr val="0725B9"/>
                </a:solidFill>
              </a:rPr>
              <a:t>               </a:t>
            </a:r>
            <a:endParaRPr lang="ru-RU" sz="2600" b="1" dirty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3400" b="1" u="sng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b="1" u="sng" dirty="0" smtClean="0">
                <a:solidFill>
                  <a:srgbClr val="0725B9"/>
                </a:solidFill>
              </a:rPr>
              <a:t>По </a:t>
            </a:r>
            <a:r>
              <a:rPr lang="ru-RU" sz="2400" b="1" u="sng" dirty="0">
                <a:solidFill>
                  <a:srgbClr val="0725B9"/>
                </a:solidFill>
              </a:rPr>
              <a:t>проблеме</a:t>
            </a:r>
            <a:r>
              <a:rPr lang="ru-RU" sz="2400" dirty="0">
                <a:solidFill>
                  <a:srgbClr val="0725B9"/>
                </a:solidFill>
              </a:rPr>
              <a:t> </a:t>
            </a:r>
            <a:r>
              <a:rPr lang="ru-RU" sz="2400" b="1" u="sng" dirty="0">
                <a:solidFill>
                  <a:srgbClr val="0725B9"/>
                </a:solidFill>
              </a:rPr>
              <a:t>низкого кадрового потенциала и дефицита кадров.</a:t>
            </a: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i="1" dirty="0">
                <a:solidFill>
                  <a:srgbClr val="0725B9"/>
                </a:solidFill>
              </a:rPr>
              <a:t> </a:t>
            </a:r>
            <a:endParaRPr lang="ru-RU" sz="2400" i="1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b="1" i="1" dirty="0">
                <a:solidFill>
                  <a:srgbClr val="0725B9"/>
                </a:solidFill>
              </a:rPr>
              <a:t> </a:t>
            </a:r>
            <a:r>
              <a:rPr lang="ru-RU" sz="2400" b="1" i="1" dirty="0" smtClean="0">
                <a:solidFill>
                  <a:srgbClr val="0725B9"/>
                </a:solidFill>
              </a:rPr>
              <a:t>            Управлению образования АНМР: </a:t>
            </a:r>
            <a:endParaRPr lang="ru-RU" sz="2400" b="1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725B9"/>
                </a:solidFill>
              </a:rPr>
              <a:t>1. Принимать </a:t>
            </a:r>
            <a:r>
              <a:rPr lang="ru-RU" sz="2400" dirty="0">
                <a:solidFill>
                  <a:srgbClr val="0725B9"/>
                </a:solidFill>
              </a:rPr>
              <a:t>дальнейшее  участие в федеральной программе «Земский учитель</a:t>
            </a:r>
            <a:r>
              <a:rPr lang="ru-RU" sz="2400" dirty="0" smtClean="0">
                <a:solidFill>
                  <a:srgbClr val="0725B9"/>
                </a:solidFill>
              </a:rPr>
              <a:t>»;</a:t>
            </a: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 </a:t>
            </a:r>
            <a:r>
              <a:rPr lang="ru-RU" sz="2400" dirty="0" smtClean="0">
                <a:solidFill>
                  <a:srgbClr val="0725B9"/>
                </a:solidFill>
              </a:rPr>
              <a:t>2. Способствовать </a:t>
            </a:r>
            <a:r>
              <a:rPr lang="ru-RU" sz="2400" dirty="0">
                <a:solidFill>
                  <a:srgbClr val="0725B9"/>
                </a:solidFill>
              </a:rPr>
              <a:t>увеличению количества студентов, обучающихся по целевому направлению в НФИ </a:t>
            </a:r>
            <a:r>
              <a:rPr lang="ru-RU" sz="2400" dirty="0" err="1" smtClean="0">
                <a:solidFill>
                  <a:srgbClr val="0725B9"/>
                </a:solidFill>
              </a:rPr>
              <a:t>КемГУ</a:t>
            </a:r>
            <a:r>
              <a:rPr lang="ru-RU" sz="2400" dirty="0" smtClean="0">
                <a:solidFill>
                  <a:srgbClr val="0725B9"/>
                </a:solidFill>
              </a:rPr>
              <a:t>  </a:t>
            </a:r>
            <a:r>
              <a:rPr lang="ru-RU" sz="2400" dirty="0">
                <a:solidFill>
                  <a:srgbClr val="0725B9"/>
                </a:solidFill>
              </a:rPr>
              <a:t>по профилю подготовки 44.03.01 «Педагогическое образование</a:t>
            </a:r>
            <a:r>
              <a:rPr lang="ru-RU" sz="2400" dirty="0" smtClean="0">
                <a:solidFill>
                  <a:srgbClr val="0725B9"/>
                </a:solidFill>
              </a:rPr>
              <a:t>»; </a:t>
            </a: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6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9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575" y="2015951"/>
            <a:ext cx="6270500" cy="4464224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80517" y="359767"/>
            <a:ext cx="7751319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i="1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2000" b="1" i="1" dirty="0" smtClean="0">
                <a:solidFill>
                  <a:srgbClr val="0725B9"/>
                </a:solidFill>
              </a:rPr>
              <a:t>Школам: МБОУ «</a:t>
            </a:r>
            <a:r>
              <a:rPr lang="ru-RU" sz="2000" b="1" i="1" dirty="0" err="1" smtClean="0">
                <a:solidFill>
                  <a:srgbClr val="0725B9"/>
                </a:solidFill>
              </a:rPr>
              <a:t>Безруковская</a:t>
            </a:r>
            <a:r>
              <a:rPr lang="ru-RU" sz="2000" b="1" i="1" dirty="0" smtClean="0">
                <a:solidFill>
                  <a:srgbClr val="0725B9"/>
                </a:solidFill>
              </a:rPr>
              <a:t>  </a:t>
            </a:r>
            <a:r>
              <a:rPr lang="ru-RU" sz="2000" b="1" i="1" dirty="0">
                <a:solidFill>
                  <a:srgbClr val="0725B9"/>
                </a:solidFill>
              </a:rPr>
              <a:t>ООШ», МБО  «Ильинская ООШ», МБОУ   «</a:t>
            </a:r>
            <a:r>
              <a:rPr lang="ru-RU" sz="2000" b="1" i="1" dirty="0" err="1">
                <a:solidFill>
                  <a:srgbClr val="0725B9"/>
                </a:solidFill>
              </a:rPr>
              <a:t>Красулинская</a:t>
            </a:r>
            <a:r>
              <a:rPr lang="ru-RU" sz="2000" b="1" i="1" dirty="0">
                <a:solidFill>
                  <a:srgbClr val="0725B9"/>
                </a:solidFill>
              </a:rPr>
              <a:t> ООШ»,   МБОУ    «</a:t>
            </a:r>
            <a:r>
              <a:rPr lang="ru-RU" sz="2000" b="1" i="1" dirty="0" err="1">
                <a:solidFill>
                  <a:srgbClr val="0725B9"/>
                </a:solidFill>
              </a:rPr>
              <a:t>Куртуковская</a:t>
            </a:r>
            <a:r>
              <a:rPr lang="ru-RU" sz="2000" b="1" i="1" dirty="0">
                <a:solidFill>
                  <a:srgbClr val="0725B9"/>
                </a:solidFill>
              </a:rPr>
              <a:t> </a:t>
            </a:r>
            <a:r>
              <a:rPr lang="ru-RU" sz="2000" b="1" i="1" dirty="0" smtClean="0">
                <a:solidFill>
                  <a:srgbClr val="0725B9"/>
                </a:solidFill>
              </a:rPr>
              <a:t>ООШ»,            </a:t>
            </a:r>
            <a:r>
              <a:rPr lang="ru-RU" sz="2000" b="1" i="1" dirty="0">
                <a:solidFill>
                  <a:srgbClr val="0725B9"/>
                </a:solidFill>
              </a:rPr>
              <a:t>МБОУ    «</a:t>
            </a:r>
            <a:r>
              <a:rPr lang="ru-RU" sz="2000" b="1" i="1" dirty="0" err="1">
                <a:solidFill>
                  <a:srgbClr val="0725B9"/>
                </a:solidFill>
              </a:rPr>
              <a:t>Лысинская</a:t>
            </a:r>
            <a:r>
              <a:rPr lang="ru-RU" sz="2000" b="1" i="1" dirty="0">
                <a:solidFill>
                  <a:srgbClr val="0725B9"/>
                </a:solidFill>
              </a:rPr>
              <a:t> ООШ</a:t>
            </a:r>
            <a:r>
              <a:rPr lang="ru-RU" sz="2000" b="1" i="1" dirty="0" smtClean="0">
                <a:solidFill>
                  <a:srgbClr val="0725B9"/>
                </a:solidFill>
              </a:rPr>
              <a:t>»,      </a:t>
            </a:r>
            <a:r>
              <a:rPr lang="ru-RU" sz="2000" b="1" i="1" dirty="0">
                <a:solidFill>
                  <a:srgbClr val="0725B9"/>
                </a:solidFill>
              </a:rPr>
              <a:t>МБОУ  «</a:t>
            </a:r>
            <a:r>
              <a:rPr lang="ru-RU" sz="2000" b="1" i="1" dirty="0" err="1">
                <a:solidFill>
                  <a:srgbClr val="0725B9"/>
                </a:solidFill>
              </a:rPr>
              <a:t>Осиноплесская</a:t>
            </a:r>
            <a:r>
              <a:rPr lang="ru-RU" sz="2000" b="1" i="1" dirty="0">
                <a:solidFill>
                  <a:srgbClr val="0725B9"/>
                </a:solidFill>
              </a:rPr>
              <a:t> СОШ</a:t>
            </a:r>
            <a:r>
              <a:rPr lang="ru-RU" sz="2000" b="1" i="1" dirty="0" smtClean="0">
                <a:solidFill>
                  <a:srgbClr val="0725B9"/>
                </a:solidFill>
              </a:rPr>
              <a:t>»:</a:t>
            </a:r>
          </a:p>
          <a:p>
            <a:pPr marL="0" indent="0">
              <a:buNone/>
            </a:pPr>
            <a:endParaRPr lang="ru-RU" sz="20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725B9"/>
                </a:solidFill>
              </a:rPr>
              <a:t>1. Подавать </a:t>
            </a:r>
            <a:r>
              <a:rPr lang="ru-RU" sz="2000" dirty="0">
                <a:solidFill>
                  <a:srgbClr val="0725B9"/>
                </a:solidFill>
              </a:rPr>
              <a:t>вакансии в программу «Земский учитель</a:t>
            </a:r>
            <a:r>
              <a:rPr lang="ru-RU" sz="2000" dirty="0" smtClean="0">
                <a:solidFill>
                  <a:srgbClr val="0725B9"/>
                </a:solidFill>
              </a:rPr>
              <a:t>»;</a:t>
            </a:r>
          </a:p>
          <a:p>
            <a:pPr marL="742950" indent="-742950">
              <a:buAutoNum type="arabicPeriod"/>
            </a:pPr>
            <a:endParaRPr lang="ru-RU" sz="20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725B9"/>
                </a:solidFill>
              </a:rPr>
              <a:t>2. для подбора кадров активно взаимодействовать с центром занятости населения, с ВУЗами и  </a:t>
            </a:r>
            <a:r>
              <a:rPr lang="ru-RU" sz="2000" dirty="0" err="1">
                <a:solidFill>
                  <a:srgbClr val="0725B9"/>
                </a:solidFill>
              </a:rPr>
              <a:t>ССУЗами</a:t>
            </a:r>
            <a:r>
              <a:rPr lang="ru-RU" sz="2000" dirty="0">
                <a:solidFill>
                  <a:srgbClr val="0725B9"/>
                </a:solidFill>
              </a:rPr>
              <a:t>  педагогической </a:t>
            </a:r>
            <a:r>
              <a:rPr lang="ru-RU" sz="2000" dirty="0" smtClean="0">
                <a:solidFill>
                  <a:srgbClr val="0725B9"/>
                </a:solidFill>
              </a:rPr>
              <a:t>направленности;</a:t>
            </a:r>
          </a:p>
          <a:p>
            <a:pPr marL="0" indent="0">
              <a:buNone/>
            </a:pPr>
            <a:endParaRPr lang="ru-RU" sz="20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725B9"/>
                </a:solidFill>
              </a:rPr>
              <a:t> 3. </a:t>
            </a:r>
            <a:r>
              <a:rPr lang="ru-RU" sz="2000" dirty="0" smtClean="0">
                <a:solidFill>
                  <a:srgbClr val="0725B9"/>
                </a:solidFill>
              </a:rPr>
              <a:t>способствовать </a:t>
            </a:r>
            <a:r>
              <a:rPr lang="ru-RU" sz="2000" dirty="0">
                <a:solidFill>
                  <a:srgbClr val="0725B9"/>
                </a:solidFill>
              </a:rPr>
              <a:t>увеличению количества студентов, обучающихся по целевому направлению в </a:t>
            </a:r>
            <a:r>
              <a:rPr lang="ru-RU" sz="2000" dirty="0" smtClean="0">
                <a:solidFill>
                  <a:srgbClr val="0725B9"/>
                </a:solidFill>
              </a:rPr>
              <a:t>НФИ </a:t>
            </a:r>
            <a:r>
              <a:rPr lang="ru-RU" sz="2000" dirty="0" err="1" smtClean="0">
                <a:solidFill>
                  <a:srgbClr val="0725B9"/>
                </a:solidFill>
              </a:rPr>
              <a:t>КемГУ</a:t>
            </a:r>
            <a:r>
              <a:rPr lang="ru-RU" sz="2000" dirty="0" smtClean="0">
                <a:solidFill>
                  <a:srgbClr val="0725B9"/>
                </a:solidFill>
              </a:rPr>
              <a:t>  </a:t>
            </a:r>
            <a:r>
              <a:rPr lang="ru-RU" sz="2000" dirty="0">
                <a:solidFill>
                  <a:srgbClr val="0725B9"/>
                </a:solidFill>
              </a:rPr>
              <a:t>от управления образования по профилю подготовки 44.03.01 «Педагогическое образование</a:t>
            </a:r>
            <a:r>
              <a:rPr lang="ru-RU" sz="2000" dirty="0" smtClean="0">
                <a:solidFill>
                  <a:srgbClr val="0725B9"/>
                </a:solidFill>
              </a:rPr>
              <a:t>»;</a:t>
            </a:r>
          </a:p>
          <a:p>
            <a:pPr marL="0" indent="0">
              <a:buNone/>
            </a:pPr>
            <a:endParaRPr lang="ru-RU" sz="20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725B9"/>
                </a:solidFill>
              </a:rPr>
              <a:t>4. </a:t>
            </a:r>
            <a:r>
              <a:rPr lang="ru-RU" sz="2000" dirty="0" smtClean="0">
                <a:solidFill>
                  <a:srgbClr val="0725B9"/>
                </a:solidFill>
              </a:rPr>
              <a:t>усилить </a:t>
            </a:r>
            <a:r>
              <a:rPr lang="ru-RU" sz="2000" dirty="0">
                <a:solidFill>
                  <a:srgbClr val="0725B9"/>
                </a:solidFill>
              </a:rPr>
              <a:t>профориентацию старшеклассников на педагогические </a:t>
            </a:r>
            <a:r>
              <a:rPr lang="ru-RU" sz="2000" dirty="0" smtClean="0">
                <a:solidFill>
                  <a:srgbClr val="0725B9"/>
                </a:solidFill>
              </a:rPr>
              <a:t>профессии.</a:t>
            </a:r>
            <a:endParaRPr lang="ru-RU" sz="2000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869" y="1302084"/>
            <a:ext cx="7273206" cy="517809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2525" y="791815"/>
            <a:ext cx="8532315" cy="4276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</a:t>
            </a:r>
            <a:r>
              <a:rPr lang="ru-RU" sz="2200" b="1" i="1" dirty="0" smtClean="0">
                <a:solidFill>
                  <a:srgbClr val="0725B9"/>
                </a:solidFill>
              </a:rPr>
              <a:t>Муниципальной </a:t>
            </a:r>
            <a:r>
              <a:rPr lang="ru-RU" sz="2200" b="1" i="1" dirty="0">
                <a:solidFill>
                  <a:srgbClr val="0725B9"/>
                </a:solidFill>
              </a:rPr>
              <a:t>методической службе:</a:t>
            </a:r>
            <a:endParaRPr lang="ru-RU" sz="2200" b="1" dirty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0725B9"/>
              </a:solidFill>
            </a:endParaRPr>
          </a:p>
          <a:p>
            <a:pPr marL="457200" indent="-457200">
              <a:buAutoNum type="arabicPeriod"/>
            </a:pPr>
            <a:r>
              <a:rPr lang="ru-RU" sz="2200" dirty="0" smtClean="0">
                <a:solidFill>
                  <a:srgbClr val="0725B9"/>
                </a:solidFill>
              </a:rPr>
              <a:t>Провести </a:t>
            </a:r>
            <a:r>
              <a:rPr lang="ru-RU" sz="2200" dirty="0">
                <a:solidFill>
                  <a:srgbClr val="0725B9"/>
                </a:solidFill>
              </a:rPr>
              <a:t>заседания методических объединений педагогов-психологов по вопросам адаптации молодых специалистов</a:t>
            </a:r>
            <a:r>
              <a:rPr lang="ru-RU" sz="2200" dirty="0" smtClean="0">
                <a:solidFill>
                  <a:srgbClr val="0725B9"/>
                </a:solidFill>
              </a:rPr>
              <a:t>;</a:t>
            </a:r>
          </a:p>
          <a:p>
            <a:pPr marL="457200" indent="-457200">
              <a:buAutoNum type="arabicPeriod"/>
            </a:pPr>
            <a:endParaRPr lang="ru-RU" sz="22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200" dirty="0">
                <a:solidFill>
                  <a:srgbClr val="0725B9"/>
                </a:solidFill>
              </a:rPr>
              <a:t> </a:t>
            </a:r>
            <a:r>
              <a:rPr lang="ru-RU" sz="2200" dirty="0" smtClean="0">
                <a:solidFill>
                  <a:srgbClr val="0725B9"/>
                </a:solidFill>
              </a:rPr>
              <a:t>2. </a:t>
            </a:r>
            <a:r>
              <a:rPr lang="ru-RU" sz="2200" dirty="0">
                <a:solidFill>
                  <a:srgbClr val="0725B9"/>
                </a:solidFill>
              </a:rPr>
              <a:t>р</a:t>
            </a:r>
            <a:r>
              <a:rPr lang="ru-RU" sz="2200" dirty="0" smtClean="0">
                <a:solidFill>
                  <a:srgbClr val="0725B9"/>
                </a:solidFill>
              </a:rPr>
              <a:t>асширить </a:t>
            </a:r>
            <a:r>
              <a:rPr lang="ru-RU" sz="2200" dirty="0">
                <a:solidFill>
                  <a:srgbClr val="0725B9"/>
                </a:solidFill>
              </a:rPr>
              <a:t>участие в региональном проекте «Опережающая система подготовки педагогических кадров», в рамках которого будут открыты дополнительные педагогические классы;  </a:t>
            </a:r>
            <a:endParaRPr lang="ru-RU" sz="22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725B9"/>
                </a:solidFill>
              </a:rPr>
              <a:t>3. организовать </a:t>
            </a:r>
            <a:r>
              <a:rPr lang="ru-RU" sz="2200" dirty="0">
                <a:solidFill>
                  <a:srgbClr val="0725B9"/>
                </a:solidFill>
              </a:rPr>
              <a:t>муниципальный конкурс для обучающихся «Я – будущий педагог</a:t>
            </a:r>
            <a:r>
              <a:rPr lang="ru-RU" sz="2200" dirty="0" smtClean="0">
                <a:solidFill>
                  <a:srgbClr val="0725B9"/>
                </a:solidFill>
              </a:rPr>
              <a:t>»;</a:t>
            </a:r>
          </a:p>
          <a:p>
            <a:pPr marL="0" indent="0">
              <a:buNone/>
            </a:pPr>
            <a:endParaRPr lang="ru-RU" sz="22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200" dirty="0" smtClean="0">
                <a:solidFill>
                  <a:srgbClr val="0725B9"/>
                </a:solidFill>
              </a:rPr>
              <a:t>4. организовать </a:t>
            </a:r>
            <a:r>
              <a:rPr lang="ru-RU" sz="2200" dirty="0" err="1" smtClean="0">
                <a:solidFill>
                  <a:srgbClr val="0725B9"/>
                </a:solidFill>
              </a:rPr>
              <a:t>проф.пробы</a:t>
            </a:r>
            <a:r>
              <a:rPr lang="ru-RU" sz="2200" dirty="0" smtClean="0">
                <a:solidFill>
                  <a:srgbClr val="0725B9"/>
                </a:solidFill>
              </a:rPr>
              <a:t> </a:t>
            </a:r>
            <a:r>
              <a:rPr lang="ru-RU" sz="2200" dirty="0">
                <a:solidFill>
                  <a:srgbClr val="0725B9"/>
                </a:solidFill>
              </a:rPr>
              <a:t>совместно с ГПОУ «Новокузнецкий педагогический колледж</a:t>
            </a:r>
            <a:r>
              <a:rPr lang="ru-RU" sz="2200" dirty="0" smtClean="0">
                <a:solidFill>
                  <a:srgbClr val="0725B9"/>
                </a:solidFill>
              </a:rPr>
              <a:t>»;</a:t>
            </a:r>
          </a:p>
          <a:p>
            <a:pPr marL="0" indent="0">
              <a:buNone/>
            </a:pPr>
            <a:endParaRPr lang="ru-RU" sz="2200" dirty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73" y="1968534"/>
            <a:ext cx="6337102" cy="451164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8159" y="1079847"/>
            <a:ext cx="8929349" cy="427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u="sng" dirty="0">
                <a:solidFill>
                  <a:srgbClr val="0725B9"/>
                </a:solidFill>
              </a:rPr>
              <a:t>По проблеме дефицита материальных ресурсов</a:t>
            </a:r>
            <a:endParaRPr lang="ru-RU" sz="22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200" i="1" dirty="0" smtClean="0">
                <a:solidFill>
                  <a:srgbClr val="0725B9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725B9"/>
                </a:solidFill>
              </a:rPr>
              <a:t> </a:t>
            </a:r>
            <a:r>
              <a:rPr lang="ru-RU" sz="2000" i="1" dirty="0" smtClean="0">
                <a:solidFill>
                  <a:srgbClr val="0725B9"/>
                </a:solidFill>
              </a:rPr>
              <a:t>                               </a:t>
            </a:r>
            <a:r>
              <a:rPr lang="ru-RU" sz="2000" b="1" i="1" dirty="0" smtClean="0">
                <a:solidFill>
                  <a:srgbClr val="0725B9"/>
                </a:solidFill>
              </a:rPr>
              <a:t>Специалистам </a:t>
            </a:r>
            <a:r>
              <a:rPr lang="ru-RU" sz="2000" b="1" i="1" dirty="0">
                <a:solidFill>
                  <a:srgbClr val="0725B9"/>
                </a:solidFill>
              </a:rPr>
              <a:t>УО: </a:t>
            </a:r>
            <a:endParaRPr lang="ru-RU" sz="2000" b="1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725B9"/>
                </a:solidFill>
              </a:rPr>
              <a:t> Первоочередное </a:t>
            </a:r>
            <a:r>
              <a:rPr lang="ru-RU" sz="2000" dirty="0">
                <a:solidFill>
                  <a:srgbClr val="0725B9"/>
                </a:solidFill>
              </a:rPr>
              <a:t>включение  ШНОР  в  различные </a:t>
            </a:r>
            <a:r>
              <a:rPr lang="ru-RU" sz="2000" dirty="0" smtClean="0">
                <a:solidFill>
                  <a:srgbClr val="0725B9"/>
                </a:solidFill>
              </a:rPr>
              <a:t>нацпроекты «</a:t>
            </a:r>
            <a:r>
              <a:rPr lang="ru-RU" sz="2000" dirty="0">
                <a:solidFill>
                  <a:srgbClr val="0725B9"/>
                </a:solidFill>
              </a:rPr>
              <a:t>Образование» </a:t>
            </a:r>
            <a:r>
              <a:rPr lang="ru-RU" sz="2000" dirty="0" smtClean="0">
                <a:solidFill>
                  <a:srgbClr val="0725B9"/>
                </a:solidFill>
              </a:rPr>
              <a:t>(«Точки Роста», «Цифровая образовательная среда» и др.)</a:t>
            </a:r>
            <a:endParaRPr lang="ru-RU" sz="20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725B9"/>
                </a:solidFill>
              </a:rPr>
              <a:t>              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rgbClr val="0725B9"/>
                </a:solidFill>
              </a:rPr>
              <a:t>                Школам (</a:t>
            </a:r>
            <a:r>
              <a:rPr lang="ru-RU" sz="2000" b="1" i="1" dirty="0" err="1" smtClean="0">
                <a:solidFill>
                  <a:srgbClr val="0725B9"/>
                </a:solidFill>
              </a:rPr>
              <a:t>Загорская</a:t>
            </a:r>
            <a:r>
              <a:rPr lang="ru-RU" sz="2000" b="1" i="1" dirty="0" smtClean="0">
                <a:solidFill>
                  <a:srgbClr val="0725B9"/>
                </a:solidFill>
              </a:rPr>
              <a:t> СОШ, Ильинская ООШ, «</a:t>
            </a:r>
            <a:r>
              <a:rPr lang="ru-RU" sz="2000" b="1" i="1" dirty="0" err="1" smtClean="0">
                <a:solidFill>
                  <a:srgbClr val="0725B9"/>
                </a:solidFill>
              </a:rPr>
              <a:t>Куртуковская</a:t>
            </a:r>
            <a:r>
              <a:rPr lang="ru-RU" sz="2000" b="1" i="1" dirty="0" smtClean="0">
                <a:solidFill>
                  <a:srgbClr val="0725B9"/>
                </a:solidFill>
              </a:rPr>
              <a:t> ООШ,  </a:t>
            </a:r>
            <a:r>
              <a:rPr lang="ru-RU" sz="2000" b="1" i="1" dirty="0" err="1" smtClean="0">
                <a:solidFill>
                  <a:srgbClr val="0725B9"/>
                </a:solidFill>
              </a:rPr>
              <a:t>Лысинская</a:t>
            </a:r>
            <a:r>
              <a:rPr lang="ru-RU" sz="2000" b="1" i="1" dirty="0" smtClean="0">
                <a:solidFill>
                  <a:srgbClr val="0725B9"/>
                </a:solidFill>
              </a:rPr>
              <a:t> ООШ): </a:t>
            </a:r>
            <a:endParaRPr lang="ru-RU" sz="2000" b="1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rgbClr val="0725B9"/>
                </a:solidFill>
              </a:rPr>
              <a:t> </a:t>
            </a:r>
            <a:r>
              <a:rPr lang="ru-RU" sz="2000" dirty="0" smtClean="0">
                <a:solidFill>
                  <a:srgbClr val="0725B9"/>
                </a:solidFill>
              </a:rPr>
              <a:t>Привлекать  </a:t>
            </a:r>
            <a:r>
              <a:rPr lang="ru-RU" sz="2000" dirty="0">
                <a:solidFill>
                  <a:srgbClr val="0725B9"/>
                </a:solidFill>
              </a:rPr>
              <a:t>социальных партнеров для </a:t>
            </a:r>
            <a:r>
              <a:rPr lang="ru-RU" sz="2000" dirty="0" smtClean="0">
                <a:solidFill>
                  <a:srgbClr val="0725B9"/>
                </a:solidFill>
              </a:rPr>
              <a:t>приращения </a:t>
            </a:r>
            <a:r>
              <a:rPr lang="ru-RU" sz="2000" dirty="0">
                <a:solidFill>
                  <a:srgbClr val="0725B9"/>
                </a:solidFill>
              </a:rPr>
              <a:t>материально-технической базы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6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53" y="1199553"/>
            <a:ext cx="7417222" cy="528062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90" y="1089513"/>
            <a:ext cx="8929349" cy="427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0725B9"/>
                </a:solidFill>
              </a:rPr>
              <a:t>По проблеме выявленных  нарушений социальной адаптация отдельных групп обучающихся и низкой учебной мотивации </a:t>
            </a: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000" i="1" dirty="0" smtClean="0">
                <a:solidFill>
                  <a:srgbClr val="0725B9"/>
                </a:solidFill>
              </a:rPr>
              <a:t>               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0725B9"/>
                </a:solidFill>
              </a:rPr>
              <a:t> </a:t>
            </a:r>
            <a:r>
              <a:rPr lang="ru-RU" sz="2000" i="1" dirty="0" smtClean="0">
                <a:solidFill>
                  <a:srgbClr val="0725B9"/>
                </a:solidFill>
              </a:rPr>
              <a:t>               </a:t>
            </a:r>
            <a:r>
              <a:rPr lang="ru-RU" sz="2000" b="1" i="1" dirty="0" smtClean="0">
                <a:solidFill>
                  <a:srgbClr val="0725B9"/>
                </a:solidFill>
              </a:rPr>
              <a:t>Школам с большим количеством </a:t>
            </a:r>
            <a:r>
              <a:rPr lang="ru-RU" sz="2000" b="1" i="1" dirty="0">
                <a:solidFill>
                  <a:srgbClr val="0725B9"/>
                </a:solidFill>
              </a:rPr>
              <a:t>детей </a:t>
            </a:r>
            <a:r>
              <a:rPr lang="ru-RU" sz="2000" b="1" i="1" dirty="0" smtClean="0">
                <a:solidFill>
                  <a:srgbClr val="0725B9"/>
                </a:solidFill>
              </a:rPr>
              <a:t>на подвозе </a:t>
            </a:r>
            <a:r>
              <a:rPr lang="ru-RU" sz="2000" b="1" dirty="0" smtClean="0">
                <a:solidFill>
                  <a:srgbClr val="0725B9"/>
                </a:solidFill>
              </a:rPr>
              <a:t>:</a:t>
            </a:r>
            <a:endParaRPr lang="ru-RU" sz="2000" b="1" dirty="0">
              <a:solidFill>
                <a:srgbClr val="0725B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725B9"/>
                </a:solidFill>
              </a:rPr>
              <a:t>внедрять гибкое </a:t>
            </a:r>
            <a:r>
              <a:rPr lang="ru-RU" sz="2000" dirty="0">
                <a:solidFill>
                  <a:srgbClr val="0725B9"/>
                </a:solidFill>
              </a:rPr>
              <a:t>расписание</a:t>
            </a:r>
            <a:r>
              <a:rPr lang="ru-RU" sz="2000" dirty="0" smtClean="0">
                <a:solidFill>
                  <a:srgbClr val="0725B9"/>
                </a:solidFill>
              </a:rPr>
              <a:t>,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725B9"/>
                </a:solidFill>
              </a:rPr>
              <a:t> </a:t>
            </a:r>
            <a:r>
              <a:rPr lang="ru-RU" sz="2000" dirty="0">
                <a:solidFill>
                  <a:srgbClr val="0725B9"/>
                </a:solidFill>
              </a:rPr>
              <a:t>использовать дистанционные формы работы для организации  дополнительных занятий с обучающимися, </a:t>
            </a:r>
            <a:endParaRPr lang="ru-RU" sz="2000" dirty="0" smtClean="0">
              <a:solidFill>
                <a:srgbClr val="0725B9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725B9"/>
                </a:solidFill>
              </a:rPr>
              <a:t>В </a:t>
            </a:r>
            <a:r>
              <a:rPr lang="ru-RU" sz="2000" dirty="0">
                <a:solidFill>
                  <a:srgbClr val="0725B9"/>
                </a:solidFill>
              </a:rPr>
              <a:t>рамках образовательной деятельности </a:t>
            </a:r>
            <a:r>
              <a:rPr lang="ru-RU" sz="2000" dirty="0" smtClean="0">
                <a:solidFill>
                  <a:srgbClr val="0725B9"/>
                </a:solidFill>
              </a:rPr>
              <a:t>активно применять индивидуальный  подход</a:t>
            </a:r>
            <a:endParaRPr lang="ru-RU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1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3150" y="3428181"/>
            <a:ext cx="4288925" cy="3051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2445" y="575791"/>
            <a:ext cx="92890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Итоги адресных рекомендаций: </a:t>
            </a:r>
          </a:p>
          <a:p>
            <a:pPr algn="ctr">
              <a:spcAft>
                <a:spcPts val="0"/>
              </a:spcAft>
            </a:pPr>
            <a:endParaRPr lang="ru-RU" b="1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федеральная программа </a:t>
            </a:r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«Земский учитель»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(Сары-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Чумышская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ООШ - 2020 год, Сосновская СОШ  - 2021 год); 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ru-RU" sz="800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проект </a:t>
            </a:r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«Цифровая образовательная 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среда»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(Сары-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Чумышская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Осиноплесская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высокоскоростной интернет) 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проект </a:t>
            </a:r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«Современная 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школа» </a:t>
            </a:r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«Точка роста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»:</a:t>
            </a:r>
          </a:p>
          <a:p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цифровой </a:t>
            </a:r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гуманитарный профили 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Атамановская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Кузедеевская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Загорская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  </a:t>
            </a:r>
          </a:p>
          <a:p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Степновская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Чистогорской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школы),  </a:t>
            </a:r>
          </a:p>
          <a:p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естественно-научного </a:t>
            </a:r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технологического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профили (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Красулинская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Сидоровская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</a:p>
          <a:p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Тальжинская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школ); 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ru-RU" sz="800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AutoNum type="arabicPeriod" startAt="4"/>
            </a:pP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Региональный проект «Цифровая образовательная среда» </a:t>
            </a:r>
          </a:p>
          <a:p>
            <a:pPr>
              <a:spcAft>
                <a:spcPts val="0"/>
              </a:spcAft>
            </a:pPr>
            <a:r>
              <a:rPr lang="ru-RU" sz="18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Безруковская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 Ильинскую, </a:t>
            </a:r>
            <a:r>
              <a:rPr lang="ru-RU" sz="1800" dirty="0" err="1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Куртуковскую</a:t>
            </a:r>
            <a:r>
              <a:rPr lang="ru-RU" sz="1800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школы 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2020 год,</a:t>
            </a:r>
          </a:p>
          <a:p>
            <a:pPr>
              <a:spcAft>
                <a:spcPts val="0"/>
              </a:spcAft>
            </a:pP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Еланская, </a:t>
            </a:r>
            <a:r>
              <a:rPr lang="ru-RU" sz="1800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Куртуковская</a:t>
            </a:r>
            <a:r>
              <a:rPr lang="ru-RU" sz="1800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Ильинская школы - 2021 год</a:t>
            </a:r>
            <a:endParaRPr lang="ru-RU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5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81149" y="4050756"/>
            <a:ext cx="415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  <a:p>
            <a:pPr marL="273050" indent="-273050">
              <a:buFont typeface="Arial" pitchFamily="34" charset="0"/>
              <a:buChar char="•"/>
            </a:pPr>
            <a:endParaRPr lang="ru-RU" sz="2400" dirty="0">
              <a:solidFill>
                <a:srgbClr val="3B4555"/>
              </a:solidFill>
              <a:latin typeface="Futura PT Book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2685" y="863823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2431" y="0"/>
            <a:ext cx="8857343" cy="647799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725B9"/>
                </a:solidFill>
              </a:rPr>
              <a:t>Список </a:t>
            </a:r>
            <a:r>
              <a:rPr lang="ru-RU" sz="2000" b="1" dirty="0">
                <a:solidFill>
                  <a:srgbClr val="0725B9"/>
                </a:solidFill>
              </a:rPr>
              <a:t>школ с низкими образовательными результатами (далее – ШНОР)</a:t>
            </a:r>
            <a:r>
              <a:rPr lang="ru-RU" sz="2000" dirty="0">
                <a:solidFill>
                  <a:srgbClr val="0725B9"/>
                </a:solidFill>
              </a:rPr>
              <a:t/>
            </a:r>
            <a:br>
              <a:rPr lang="ru-RU" sz="2000" dirty="0">
                <a:solidFill>
                  <a:srgbClr val="0725B9"/>
                </a:solidFill>
              </a:rPr>
            </a:br>
            <a:endParaRPr lang="ru-RU" sz="2000" dirty="0">
              <a:solidFill>
                <a:srgbClr val="0725B9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2"/>
          <a:srcRect l="1812" t="22408" r="19574" b="13058"/>
          <a:stretch/>
        </p:blipFill>
        <p:spPr bwMode="auto">
          <a:xfrm>
            <a:off x="216421" y="647799"/>
            <a:ext cx="11017622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44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53" y="2966084"/>
            <a:ext cx="4901722" cy="34840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413" y="215751"/>
            <a:ext cx="10153128" cy="6732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Итоги адресных рекомендаций: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программы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адресной поддержки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 (</a:t>
            </a:r>
            <a:r>
              <a:rPr lang="ru-RU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Загорская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Красулинская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Осиноплесская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Лысинская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Сары-</a:t>
            </a:r>
            <a:r>
              <a:rPr lang="ru-RU" dirty="0" err="1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Чумышская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доступ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Личному кабинету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ШНОР;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совещания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руководителями и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заместителями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руководителей 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ШНОР;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асширенное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заседание муниципальной рабочей группы с участием руководителей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ШНОР;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курсах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повышения квалификации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педагогов ШНОР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 smtClean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методические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выезды в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школы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консультирование по запросам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ШНОР;</a:t>
            </a: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endParaRPr lang="ru-RU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5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курсы  по ФГ. </a:t>
            </a:r>
            <a:endParaRPr lang="ru-RU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896" y="3356173"/>
            <a:ext cx="4395179" cy="31240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4453" y="935831"/>
            <a:ext cx="99371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Tx/>
              <a:buChar char="-"/>
            </a:pPr>
            <a:endParaRPr lang="ru-RU" sz="10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Итоги адресных рекомендаций</a:t>
            </a:r>
            <a:r>
              <a:rPr lang="ru-RU" sz="2400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235"/>
              </a:spcAft>
              <a:buFont typeface="+mj-lt"/>
              <a:buAutoNum type="arabicPeriod" startAt="13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практико-ориентированные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семинары на базе успешных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школ; </a:t>
            </a:r>
          </a:p>
          <a:p>
            <a:pPr marL="228600" indent="-228600">
              <a:spcAft>
                <a:spcPts val="235"/>
              </a:spcAft>
              <a:buFont typeface="+mj-lt"/>
              <a:buAutoNum type="arabicPeriod" startAt="13"/>
            </a:pPr>
            <a:endParaRPr lang="ru-RU" sz="800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235"/>
              </a:spcAft>
              <a:buFont typeface="+mj-lt"/>
              <a:buAutoNum type="arabicPeriod" startAt="13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семинар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заместителей директоров по УВР «Осуществление преемственности при переходе из начальной школы в 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основную;</a:t>
            </a:r>
          </a:p>
          <a:p>
            <a:pPr marL="457200" indent="-457200">
              <a:spcAft>
                <a:spcPts val="235"/>
              </a:spcAft>
              <a:buFont typeface="+mj-lt"/>
              <a:buAutoNum type="arabicPeriod" startAt="13"/>
            </a:pPr>
            <a:endParaRPr lang="ru-RU" sz="800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235"/>
              </a:spcAft>
              <a:buFont typeface="+mj-lt"/>
              <a:buAutoNum type="arabicPeriod" startAt="13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научно-практическая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конференция педагогических работников «Учебная мотивация обучающихся как главное условие повышения качества образования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»; </a:t>
            </a:r>
          </a:p>
          <a:p>
            <a:pPr marL="228600" indent="-228600">
              <a:spcAft>
                <a:spcPts val="235"/>
              </a:spcAft>
              <a:buFont typeface="+mj-lt"/>
              <a:buAutoNum type="arabicPeriod" startAt="13"/>
            </a:pPr>
            <a:endParaRPr lang="ru-RU" sz="800" dirty="0">
              <a:solidFill>
                <a:srgbClr val="0725B9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 startAt="13"/>
            </a:pP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</a:t>
            </a:r>
            <a:r>
              <a:rPr lang="ru-RU" dirty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форум «Современные подходы к повышению качества образования</a:t>
            </a:r>
            <a:r>
              <a:rPr lang="ru-RU" dirty="0" smtClean="0">
                <a:solidFill>
                  <a:srgbClr val="0725B9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71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45" y="2429923"/>
            <a:ext cx="5689030" cy="405025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90" y="1089513"/>
            <a:ext cx="8929349" cy="4276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о позитивных изменениях в школах </a:t>
            </a:r>
            <a:r>
              <a:rPr lang="ru-RU" sz="30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Новокузнецкого </a:t>
            </a:r>
            <a:r>
              <a:rPr lang="ru-RU" sz="3000" b="1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 участниках проекта «500+»</a:t>
            </a:r>
          </a:p>
          <a:p>
            <a:pPr algn="r"/>
            <a:endParaRPr lang="ru-RU" sz="30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2600" i="1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600" i="1" dirty="0" err="1" smtClean="0">
                <a:solidFill>
                  <a:srgbClr val="0725B9"/>
                </a:solidFill>
              </a:rPr>
              <a:t>Сапунчик</a:t>
            </a:r>
            <a:r>
              <a:rPr lang="ru-RU" sz="2600" i="1" dirty="0" smtClean="0">
                <a:solidFill>
                  <a:srgbClr val="0725B9"/>
                </a:solidFill>
              </a:rPr>
              <a:t> </a:t>
            </a:r>
            <a:r>
              <a:rPr lang="ru-RU" sz="2600" i="1" dirty="0">
                <a:solidFill>
                  <a:srgbClr val="0725B9"/>
                </a:solidFill>
              </a:rPr>
              <a:t>Е.А., методист ИМЦ</a:t>
            </a:r>
          </a:p>
        </p:txBody>
      </p:sp>
    </p:spTree>
    <p:extLst>
      <p:ext uri="{BB962C8B-B14F-4D97-AF65-F5344CB8AC3E}">
        <p14:creationId xmlns:p14="http://schemas.microsoft.com/office/powerpoint/2010/main" val="2891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941" y="1763473"/>
            <a:ext cx="6625134" cy="471670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4493" y="937551"/>
            <a:ext cx="892934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25B9"/>
                </a:solidFill>
              </a:rPr>
              <a:t>Федеральный </a:t>
            </a:r>
            <a:r>
              <a:rPr lang="ru-RU" sz="2400" b="1" dirty="0">
                <a:solidFill>
                  <a:srgbClr val="0725B9"/>
                </a:solidFill>
              </a:rPr>
              <a:t>проект по адресной методической помощи школам с низкими образовательными результатами «500</a:t>
            </a:r>
            <a:r>
              <a:rPr lang="ru-RU" sz="2400" b="1" dirty="0" smtClean="0">
                <a:solidFill>
                  <a:srgbClr val="0725B9"/>
                </a:solidFill>
              </a:rPr>
              <a:t>+»:</a:t>
            </a:r>
          </a:p>
          <a:p>
            <a:pPr algn="ctr"/>
            <a:endParaRPr lang="ru-RU" sz="2400" b="1" dirty="0">
              <a:solidFill>
                <a:srgbClr val="0725B9"/>
              </a:solidFill>
            </a:endParaRPr>
          </a:p>
          <a:p>
            <a:pPr algn="ctr"/>
            <a:endParaRPr lang="ru-RU" sz="2400" b="1" dirty="0" smtClean="0">
              <a:solidFill>
                <a:srgbClr val="0725B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725B9"/>
                </a:solidFill>
              </a:rPr>
              <a:t>МБОУ </a:t>
            </a:r>
            <a:r>
              <a:rPr lang="ru-RU" sz="2400" dirty="0">
                <a:solidFill>
                  <a:srgbClr val="0725B9"/>
                </a:solidFill>
              </a:rPr>
              <a:t>«Кузедеевская СОШ</a:t>
            </a:r>
            <a:r>
              <a:rPr lang="ru-RU" sz="2400" dirty="0" smtClean="0">
                <a:solidFill>
                  <a:srgbClr val="0725B9"/>
                </a:solidFill>
              </a:rPr>
              <a:t>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725B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725B9"/>
                </a:solidFill>
              </a:rPr>
              <a:t>МБОУ </a:t>
            </a:r>
            <a:r>
              <a:rPr lang="ru-RU" sz="2400" dirty="0">
                <a:solidFill>
                  <a:srgbClr val="0725B9"/>
                </a:solidFill>
              </a:rPr>
              <a:t>«Сидоровская СОШ</a:t>
            </a:r>
            <a:r>
              <a:rPr lang="ru-RU" sz="2400" dirty="0" smtClean="0">
                <a:solidFill>
                  <a:srgbClr val="0725B9"/>
                </a:solidFill>
              </a:rPr>
              <a:t>»;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725B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725B9"/>
                </a:solidFill>
              </a:rPr>
              <a:t>МБОУ </a:t>
            </a:r>
            <a:r>
              <a:rPr lang="ru-RU" sz="2400" dirty="0">
                <a:solidFill>
                  <a:srgbClr val="0725B9"/>
                </a:solidFill>
              </a:rPr>
              <a:t>«Ильинская ООШ</a:t>
            </a:r>
            <a:r>
              <a:rPr lang="ru-RU" sz="2400" dirty="0" smtClean="0">
                <a:solidFill>
                  <a:srgbClr val="0725B9"/>
                </a:solidFill>
              </a:rPr>
              <a:t>»;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0725B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725B9"/>
                </a:solidFill>
              </a:rPr>
              <a:t>МБОУ </a:t>
            </a:r>
            <a:r>
              <a:rPr lang="ru-RU" sz="2400" dirty="0">
                <a:solidFill>
                  <a:srgbClr val="0725B9"/>
                </a:solidFill>
              </a:rPr>
              <a:t>«Куртуковская ООШ имени В. П. Зорькина». </a:t>
            </a:r>
          </a:p>
        </p:txBody>
      </p:sp>
    </p:spTree>
    <p:extLst>
      <p:ext uri="{BB962C8B-B14F-4D97-AF65-F5344CB8AC3E}">
        <p14:creationId xmlns:p14="http://schemas.microsoft.com/office/powerpoint/2010/main" val="3365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7" y="2736031"/>
            <a:ext cx="5259068" cy="3744144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6541" y="431775"/>
            <a:ext cx="805030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37" y="2378658"/>
            <a:ext cx="5761038" cy="4101517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467429" cy="244275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90" y="748149"/>
            <a:ext cx="8929349" cy="501221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u="sng" dirty="0" smtClean="0">
                <a:solidFill>
                  <a:srgbClr val="0725B9"/>
                </a:solidFill>
              </a:rPr>
              <a:t>Рисковые </a:t>
            </a:r>
            <a:r>
              <a:rPr lang="ru-RU" sz="2800" u="sng" dirty="0">
                <a:solidFill>
                  <a:srgbClr val="0725B9"/>
                </a:solidFill>
              </a:rPr>
              <a:t>профили школ – 500+ </a:t>
            </a:r>
            <a:endParaRPr lang="ru-RU" sz="2800" u="sng" dirty="0" smtClean="0">
              <a:solidFill>
                <a:srgbClr val="0725B9"/>
              </a:solidFill>
            </a:endParaRPr>
          </a:p>
          <a:p>
            <a:r>
              <a:rPr lang="ru-RU" sz="2800" u="sng" dirty="0" smtClean="0">
                <a:solidFill>
                  <a:srgbClr val="0725B9"/>
                </a:solidFill>
              </a:rPr>
              <a:t>Куртуковская </a:t>
            </a:r>
            <a:r>
              <a:rPr lang="ru-RU" sz="2800" u="sng" dirty="0">
                <a:solidFill>
                  <a:srgbClr val="0725B9"/>
                </a:solidFill>
              </a:rPr>
              <a:t>школа </a:t>
            </a:r>
            <a:r>
              <a:rPr lang="ru-RU" sz="2800" dirty="0">
                <a:solidFill>
                  <a:srgbClr val="0725B9"/>
                </a:solidFill>
              </a:rPr>
              <a:t>-  дефицит педагогических кадров; пониженный уровень школьного благополучия; низкий уровень дисциплины в классе; высокая доля обучающихся с рисками учебной неуспешности</a:t>
            </a:r>
            <a:r>
              <a:rPr lang="ru-RU" sz="2800" dirty="0" smtClean="0">
                <a:solidFill>
                  <a:srgbClr val="0725B9"/>
                </a:solidFill>
              </a:rPr>
              <a:t>.</a:t>
            </a:r>
          </a:p>
          <a:p>
            <a:endParaRPr lang="ru-RU" sz="2800" dirty="0">
              <a:solidFill>
                <a:srgbClr val="0725B9"/>
              </a:solidFill>
            </a:endParaRPr>
          </a:p>
          <a:p>
            <a:r>
              <a:rPr lang="ru-RU" sz="2800" u="sng" dirty="0">
                <a:solidFill>
                  <a:srgbClr val="0725B9"/>
                </a:solidFill>
              </a:rPr>
              <a:t>Кузедеевская школа </a:t>
            </a:r>
            <a:r>
              <a:rPr lang="ru-RU" sz="2800" dirty="0">
                <a:solidFill>
                  <a:srgbClr val="0725B9"/>
                </a:solidFill>
              </a:rPr>
              <a:t>- недостаточная предметная и методическая компетентность педагогических работников; низкая учебная мотивация обучающихся; высокая доля обучающихся с рисками учебной неуспешности.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45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2532454"/>
            <a:ext cx="5545014" cy="394772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90" y="1089513"/>
            <a:ext cx="8929349" cy="4276616"/>
          </a:xfrm>
        </p:spPr>
        <p:txBody>
          <a:bodyPr>
            <a:normAutofit/>
          </a:bodyPr>
          <a:lstStyle/>
          <a:p>
            <a:r>
              <a:rPr lang="ru-RU" sz="2800" u="sng" dirty="0">
                <a:solidFill>
                  <a:srgbClr val="0725B9"/>
                </a:solidFill>
              </a:rPr>
              <a:t>Сидоровская школа </a:t>
            </a:r>
            <a:r>
              <a:rPr lang="ru-RU" sz="2800" dirty="0">
                <a:solidFill>
                  <a:srgbClr val="0725B9"/>
                </a:solidFill>
              </a:rPr>
              <a:t>- недостаточная предметная и методическая компетентность педагогических работников; низкая учебная мотивация обучающихся; высокая доля обучающихся с рисками учебной </a:t>
            </a:r>
            <a:r>
              <a:rPr lang="ru-RU" sz="2800" dirty="0" err="1">
                <a:solidFill>
                  <a:srgbClr val="0725B9"/>
                </a:solidFill>
              </a:rPr>
              <a:t>неуспешности</a:t>
            </a:r>
            <a:r>
              <a:rPr lang="ru-RU" sz="2800" dirty="0" smtClean="0">
                <a:solidFill>
                  <a:srgbClr val="0725B9"/>
                </a:solidFill>
              </a:rPr>
              <a:t>.</a:t>
            </a:r>
          </a:p>
          <a:p>
            <a:endParaRPr lang="ru-RU" sz="2800" dirty="0">
              <a:solidFill>
                <a:srgbClr val="0725B9"/>
              </a:solidFill>
            </a:endParaRPr>
          </a:p>
          <a:p>
            <a:r>
              <a:rPr lang="ru-RU" sz="2800" u="sng" dirty="0">
                <a:solidFill>
                  <a:srgbClr val="0725B9"/>
                </a:solidFill>
              </a:rPr>
              <a:t>Ильинская школа </a:t>
            </a:r>
            <a:r>
              <a:rPr lang="ru-RU" sz="2800" dirty="0">
                <a:solidFill>
                  <a:srgbClr val="0725B9"/>
                </a:solidFill>
              </a:rPr>
              <a:t>- низкое качество преодоления языковых и культурных барьеров; высокая доля обучающихся с рисками учебной неуспешности.</a:t>
            </a:r>
          </a:p>
          <a:p>
            <a:endParaRPr lang="ru-RU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7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172" y="2952055"/>
            <a:ext cx="4955638" cy="3528120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1090" y="1089513"/>
            <a:ext cx="8929349" cy="4276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rgbClr val="0725B9"/>
                </a:solidFill>
              </a:rPr>
              <a:t>Муниципальная цель </a:t>
            </a:r>
            <a:r>
              <a:rPr lang="ru-RU" sz="2400" b="1" u="sng" dirty="0">
                <a:solidFill>
                  <a:srgbClr val="0725B9"/>
                </a:solidFill>
              </a:rPr>
              <a:t>проекта (500+) </a:t>
            </a:r>
            <a:r>
              <a:rPr lang="ru-RU" sz="2400" dirty="0">
                <a:solidFill>
                  <a:srgbClr val="0725B9"/>
                </a:solidFill>
              </a:rPr>
              <a:t>–  повышение качества образования в школах-участницах проекта 500+ путем реализации на муниципальном уровне адресных мер по минимизации рисков, влияющих на образовательные результаты обучающихся, и формирование банка эффективных управленческих, методических, психолого-педагогических, информационно-просветительских и др. практик, способствующих динамике наступления позитивных изменений, повышению качества образования, и их диссеминация на муниципальном и региональном уровнях. </a:t>
            </a:r>
          </a:p>
        </p:txBody>
      </p:sp>
    </p:spTree>
    <p:extLst>
      <p:ext uri="{BB962C8B-B14F-4D97-AF65-F5344CB8AC3E}">
        <p14:creationId xmlns:p14="http://schemas.microsoft.com/office/powerpoint/2010/main" val="115154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33" y="1712207"/>
            <a:ext cx="6697142" cy="4767968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48139" y="791815"/>
            <a:ext cx="7901329" cy="532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2532454"/>
            <a:ext cx="5545014" cy="394772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Направление </a:t>
            </a:r>
            <a:r>
              <a:rPr lang="ru-RU" sz="2800" b="1" dirty="0">
                <a:solidFill>
                  <a:srgbClr val="0070C0"/>
                </a:solidFill>
              </a:rPr>
              <a:t>среднесрочной программы школ – </a:t>
            </a:r>
            <a:r>
              <a:rPr lang="ru-RU" sz="2800" b="1" dirty="0" smtClean="0">
                <a:solidFill>
                  <a:srgbClr val="0070C0"/>
                </a:solidFill>
              </a:rPr>
              <a:t>500</a:t>
            </a:r>
            <a:r>
              <a:rPr lang="ru-RU" sz="2800" b="1" dirty="0">
                <a:solidFill>
                  <a:srgbClr val="0070C0"/>
                </a:solidFill>
              </a:rPr>
              <a:t>+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104" y="2087958"/>
            <a:ext cx="7777221" cy="37006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725B9"/>
                </a:solidFill>
              </a:rPr>
              <a:t>Повышение </a:t>
            </a:r>
            <a:r>
              <a:rPr lang="ru-RU" sz="2400" dirty="0">
                <a:solidFill>
                  <a:srgbClr val="0725B9"/>
                </a:solidFill>
              </a:rPr>
              <a:t>уровня профессиональной компетентности педагогов школы через создание системы непрерывного профессионального развития, совершенствование форм, средств и методов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0090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093" y="2737517"/>
            <a:ext cx="5256981" cy="3742658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052" y="2736031"/>
            <a:ext cx="9613425" cy="136815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0725B9"/>
                </a:solidFill>
              </a:rPr>
              <a:t>Новокузнецкий МР –10 (43%)</a:t>
            </a:r>
            <a:r>
              <a:rPr lang="ru-RU" sz="2200" b="1" dirty="0">
                <a:solidFill>
                  <a:srgbClr val="0725B9"/>
                </a:solidFill>
              </a:rPr>
              <a:t> </a:t>
            </a:r>
            <a:r>
              <a:rPr lang="ru-RU" sz="2200" b="1" dirty="0" smtClean="0">
                <a:solidFill>
                  <a:srgbClr val="0725B9"/>
                </a:solidFill>
              </a:rPr>
              <a:t>ШНОР  -  жёлтая </a:t>
            </a:r>
            <a:r>
              <a:rPr lang="ru-RU" sz="2200" b="1" dirty="0">
                <a:solidFill>
                  <a:srgbClr val="0725B9"/>
                </a:solidFill>
              </a:rPr>
              <a:t>зона </a:t>
            </a:r>
            <a:r>
              <a:rPr lang="ru-RU" sz="2200" b="1" dirty="0" smtClean="0">
                <a:solidFill>
                  <a:srgbClr val="0725B9"/>
                </a:solidFill>
              </a:rPr>
              <a:t>(муниципальный уровень)</a:t>
            </a:r>
            <a:endParaRPr lang="ru-RU" sz="2200" b="1" dirty="0">
              <a:solidFill>
                <a:srgbClr val="0725B9"/>
              </a:solidFill>
            </a:endParaRPr>
          </a:p>
          <a:p>
            <a:endParaRPr lang="ru-RU" b="1" dirty="0" smtClean="0">
              <a:solidFill>
                <a:srgbClr val="0725B9"/>
              </a:solidFill>
            </a:endParaRPr>
          </a:p>
          <a:p>
            <a:endParaRPr lang="ru-RU" sz="16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8052" y="1500181"/>
            <a:ext cx="10046189" cy="803801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725B9"/>
                </a:solidFill>
              </a:rPr>
              <a:t>В Кемеровской области – 180 школ с низкими образовательными результатами</a:t>
            </a:r>
            <a:endParaRPr lang="ru-RU" sz="2400" b="1" dirty="0">
              <a:solidFill>
                <a:srgbClr val="0725B9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1944613" y="213668"/>
            <a:ext cx="7561556" cy="789881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 fontScale="90000" lnSpcReduction="10000"/>
          </a:bodyPr>
          <a:lstStyle>
            <a:lvl1pPr algn="ctr" defTabSz="1022482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725B9"/>
                </a:solidFill>
              </a:rPr>
              <a:t>Методическое сопровождение ШНОР </a:t>
            </a:r>
            <a:endParaRPr lang="ru-RU" sz="2700" b="1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45" y="2429923"/>
            <a:ext cx="5689030" cy="405025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Задачи школ – 500+: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92485" y="1511895"/>
            <a:ext cx="9217024" cy="3700552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725B9"/>
                </a:solidFill>
              </a:rPr>
              <a:t>Выявить </a:t>
            </a:r>
            <a:r>
              <a:rPr lang="ru-RU" sz="2400" dirty="0">
                <a:solidFill>
                  <a:srgbClr val="0725B9"/>
                </a:solidFill>
              </a:rPr>
              <a:t>профессиональные дефициты педагогов</a:t>
            </a:r>
            <a:r>
              <a:rPr lang="ru-RU" sz="2400" dirty="0" smtClean="0">
                <a:solidFill>
                  <a:srgbClr val="0725B9"/>
                </a:solidFill>
              </a:rPr>
              <a:t>.</a:t>
            </a:r>
          </a:p>
          <a:p>
            <a:pPr marL="457200" indent="-457200">
              <a:buAutoNum type="arabicPeriod"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2. Организовать участие педагогов в курсах повышения квалификации, вебинарах, в практико-ориентированных семинарах на базе школы</a:t>
            </a:r>
            <a:r>
              <a:rPr lang="ru-RU" sz="2400" dirty="0" smtClean="0">
                <a:solidFill>
                  <a:srgbClr val="0725B9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3. Актуализировать школьную модель методической службы и организовать ее деятельность по повышению предметной и методической компетентности педагогических работников.</a:t>
            </a:r>
          </a:p>
        </p:txBody>
      </p:sp>
    </p:spTree>
    <p:extLst>
      <p:ext uri="{BB962C8B-B14F-4D97-AF65-F5344CB8AC3E}">
        <p14:creationId xmlns:p14="http://schemas.microsoft.com/office/powerpoint/2010/main" val="10998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09" y="2840047"/>
            <a:ext cx="5112966" cy="3640128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2525" y="1223863"/>
            <a:ext cx="8929349" cy="38162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4. Организовать мероприятия по обмену опытом, в том числе </a:t>
            </a:r>
            <a:r>
              <a:rPr lang="ru-RU" sz="2400" dirty="0" err="1">
                <a:solidFill>
                  <a:srgbClr val="0725B9"/>
                </a:solidFill>
              </a:rPr>
              <a:t>взаимопосещения</a:t>
            </a:r>
            <a:r>
              <a:rPr lang="ru-RU" sz="2400" dirty="0">
                <a:solidFill>
                  <a:srgbClr val="0725B9"/>
                </a:solidFill>
              </a:rPr>
              <a:t> уроков с последующим самоанализом и анализом</a:t>
            </a:r>
            <a:r>
              <a:rPr lang="ru-RU" sz="2400" dirty="0" smtClean="0">
                <a:solidFill>
                  <a:srgbClr val="0725B9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5. Расширить применение технологий </a:t>
            </a:r>
            <a:r>
              <a:rPr lang="ru-RU" sz="2400" dirty="0" err="1">
                <a:solidFill>
                  <a:srgbClr val="0725B9"/>
                </a:solidFill>
              </a:rPr>
              <a:t>здоровьесбережения</a:t>
            </a:r>
            <a:r>
              <a:rPr lang="ru-RU" sz="2400" dirty="0">
                <a:solidFill>
                  <a:srgbClr val="0725B9"/>
                </a:solidFill>
              </a:rPr>
              <a:t>, развивающего обучения, системно-</a:t>
            </a:r>
            <a:r>
              <a:rPr lang="ru-RU" sz="2400" dirty="0" err="1">
                <a:solidFill>
                  <a:srgbClr val="0725B9"/>
                </a:solidFill>
              </a:rPr>
              <a:t>деятельностного</a:t>
            </a:r>
            <a:r>
              <a:rPr lang="ru-RU" sz="2400" dirty="0">
                <a:solidFill>
                  <a:srgbClr val="0725B9"/>
                </a:solidFill>
              </a:rPr>
              <a:t> подхода в практике обучения</a:t>
            </a:r>
            <a:r>
              <a:rPr lang="ru-RU" sz="2400" dirty="0" smtClean="0">
                <a:solidFill>
                  <a:srgbClr val="0725B9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6. Повысить учебную мотивацию обучающихся через учебную деятельность и систему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6103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061" y="2532454"/>
            <a:ext cx="5545014" cy="3947721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52525" y="1007839"/>
            <a:ext cx="8353285" cy="4536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2400" dirty="0">
                <a:solidFill>
                  <a:srgbClr val="0725B9"/>
                </a:solidFill>
              </a:rPr>
              <a:t>7. Пополнить материально-техническую базу учреждения современными учебными материалами и цифровым оборудованием</a:t>
            </a:r>
            <a:r>
              <a:rPr lang="ru-RU" sz="2400" dirty="0" smtClean="0">
                <a:solidFill>
                  <a:srgbClr val="0725B9"/>
                </a:solidFill>
              </a:rPr>
              <a:t>.</a:t>
            </a: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8. Оказать адресную поддержку детям мигрантов в соответствии с выявленными у них затруднениями в преодолении языковых и культурных барьеров. </a:t>
            </a:r>
            <a:endParaRPr lang="ru-RU" sz="24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</a:rPr>
              <a:t>9. Обеспечить методическую поддержку педагогов </a:t>
            </a:r>
            <a:r>
              <a:rPr lang="ru-RU" sz="2400" dirty="0" smtClean="0">
                <a:solidFill>
                  <a:srgbClr val="0725B9"/>
                </a:solidFill>
              </a:rPr>
              <a:t>по </a:t>
            </a:r>
            <a:r>
              <a:rPr lang="ru-RU" sz="2400" dirty="0">
                <a:solidFill>
                  <a:srgbClr val="0725B9"/>
                </a:solidFill>
              </a:rPr>
              <a:t>работе с детьми мигрантов.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2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47" y="2303983"/>
            <a:ext cx="5865927" cy="4176192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24532" y="259508"/>
            <a:ext cx="9721439" cy="82033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Мероприятия Дорожной </a:t>
            </a:r>
            <a:r>
              <a:rPr lang="ru-RU" sz="2800" b="1" dirty="0">
                <a:solidFill>
                  <a:srgbClr val="0070C0"/>
                </a:solidFill>
              </a:rPr>
              <a:t>карты проекта: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76461" y="1367879"/>
            <a:ext cx="9289389" cy="3844867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725B9"/>
                </a:solidFill>
              </a:rPr>
              <a:t> 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«Подготовка обучающихся к ВПР: опыт, проблемы, пути их решения» (97% участия педагогов); </a:t>
            </a:r>
            <a:endParaRPr lang="ru-RU" sz="2400" dirty="0" smtClean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педагогов Новокузнецкого муниципального района «Эффективные подходы к повышению качества образования в современных условиях» (100% педагогов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400" dirty="0" err="1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«Подготовка педагогов к проведению ВПР» (64 % педагогов); </a:t>
            </a:r>
            <a:endParaRPr lang="ru-RU" sz="2400" dirty="0" smtClean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400" dirty="0" err="1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рискового профиля школы для формирования направлений, призванных вывести школу из зоны риска» (89 % педагогов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2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06" y="2736031"/>
            <a:ext cx="5259068" cy="3744144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Мероприятия </a:t>
            </a:r>
            <a:r>
              <a:rPr lang="ru-RU" sz="2800" b="1" dirty="0">
                <a:solidFill>
                  <a:srgbClr val="0070C0"/>
                </a:solidFill>
              </a:rPr>
              <a:t>Дорожной карты проекта: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4453" y="1612245"/>
            <a:ext cx="9433048" cy="2779970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725B9"/>
                </a:solidFill>
              </a:rPr>
              <a:t>«</a:t>
            </a:r>
            <a:r>
              <a:rPr lang="ru-RU" sz="2400" dirty="0">
                <a:solidFill>
                  <a:srgbClr val="0725B9"/>
                </a:solidFill>
              </a:rPr>
              <a:t>Формы и методы повышения учебной мотивации обучающихся</a:t>
            </a:r>
            <a:r>
              <a:rPr lang="ru-RU" sz="2400" dirty="0" smtClean="0">
                <a:solidFill>
                  <a:srgbClr val="0725B9"/>
                </a:solidFill>
              </a:rPr>
              <a:t>»;</a:t>
            </a:r>
          </a:p>
          <a:p>
            <a:r>
              <a:rPr lang="ru-RU" sz="2400" dirty="0" smtClean="0">
                <a:solidFill>
                  <a:srgbClr val="0725B9"/>
                </a:solidFill>
              </a:rPr>
              <a:t>«</a:t>
            </a:r>
            <a:r>
              <a:rPr lang="ru-RU" sz="2400" dirty="0">
                <a:solidFill>
                  <a:srgbClr val="0725B9"/>
                </a:solidFill>
              </a:rPr>
              <a:t>Причины учебной неуспешности обучающихся, способы снижения этого фактора риска</a:t>
            </a:r>
            <a:r>
              <a:rPr lang="ru-RU" sz="2400" dirty="0" smtClean="0">
                <a:solidFill>
                  <a:srgbClr val="0725B9"/>
                </a:solidFill>
              </a:rPr>
              <a:t>»; </a:t>
            </a:r>
          </a:p>
          <a:p>
            <a:r>
              <a:rPr lang="ru-RU" sz="2400" dirty="0" smtClean="0">
                <a:solidFill>
                  <a:srgbClr val="0725B9"/>
                </a:solidFill>
              </a:rPr>
              <a:t>«</a:t>
            </a:r>
            <a:r>
              <a:rPr lang="ru-RU" sz="2400" dirty="0">
                <a:solidFill>
                  <a:srgbClr val="0725B9"/>
                </a:solidFill>
              </a:rPr>
              <a:t>Совершенствование традиционных форм обучения и использование новых методик, повышающих качество и эффективность УВП</a:t>
            </a:r>
            <a:r>
              <a:rPr lang="ru-RU" sz="2400" dirty="0" smtClean="0">
                <a:solidFill>
                  <a:srgbClr val="0725B9"/>
                </a:solidFill>
              </a:rPr>
              <a:t>»; </a:t>
            </a:r>
          </a:p>
          <a:p>
            <a:r>
              <a:rPr lang="ru-RU" sz="2400" dirty="0" smtClean="0">
                <a:solidFill>
                  <a:srgbClr val="0725B9"/>
                </a:solidFill>
              </a:rPr>
              <a:t>«</a:t>
            </a:r>
            <a:r>
              <a:rPr lang="ru-RU" sz="2400" dirty="0">
                <a:solidFill>
                  <a:srgbClr val="0725B9"/>
                </a:solidFill>
              </a:rPr>
              <a:t>Современный урок  как основа эффективного и качественного образования</a:t>
            </a:r>
            <a:r>
              <a:rPr lang="ru-RU" sz="2400" dirty="0" smtClean="0">
                <a:solidFill>
                  <a:srgbClr val="0725B9"/>
                </a:solidFill>
              </a:rPr>
              <a:t>»;</a:t>
            </a:r>
          </a:p>
          <a:p>
            <a:r>
              <a:rPr lang="ru-RU" sz="2400" dirty="0" smtClean="0">
                <a:solidFill>
                  <a:srgbClr val="0725B9"/>
                </a:solidFill>
              </a:rPr>
              <a:t>«</a:t>
            </a:r>
            <a:r>
              <a:rPr lang="ru-RU" sz="2400" dirty="0">
                <a:solidFill>
                  <a:srgbClr val="0725B9"/>
                </a:solidFill>
              </a:rPr>
              <a:t>Формирование учебной мотивации у обучающихся» </a:t>
            </a:r>
            <a:r>
              <a:rPr lang="ru-RU" sz="2400" dirty="0" smtClean="0">
                <a:solidFill>
                  <a:srgbClr val="0725B9"/>
                </a:solidFill>
              </a:rPr>
              <a:t>и </a:t>
            </a:r>
            <a:r>
              <a:rPr lang="ru-RU" sz="2400" dirty="0">
                <a:solidFill>
                  <a:srgbClr val="0725B9"/>
                </a:solidFill>
              </a:rPr>
              <a:t>т.д.</a:t>
            </a:r>
          </a:p>
        </p:txBody>
      </p:sp>
    </p:spTree>
    <p:extLst>
      <p:ext uri="{BB962C8B-B14F-4D97-AF65-F5344CB8AC3E}">
        <p14:creationId xmlns:p14="http://schemas.microsoft.com/office/powerpoint/2010/main" val="223082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0" t="21071" r="35697" b="13497"/>
          <a:stretch/>
        </p:blipFill>
        <p:spPr>
          <a:xfrm>
            <a:off x="216421" y="173686"/>
            <a:ext cx="11017224" cy="643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756443"/>
          </a:xfrm>
        </p:spPr>
        <p:txBody>
          <a:bodyPr>
            <a:normAutofit/>
          </a:bodyPr>
          <a:lstStyle/>
          <a:p>
            <a:pPr algn="l"/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7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700" b="1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со школами – </a:t>
            </a:r>
            <a:r>
              <a:rPr lang="ru-RU" sz="27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ШНОР:  </a:t>
            </a:r>
            <a:r>
              <a:rPr lang="ru-RU" sz="22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2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общего </a:t>
            </a:r>
            <a:r>
              <a:rPr lang="ru-RU" sz="22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z="22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867" y="3168079"/>
            <a:ext cx="4652208" cy="3312096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576104" y="2015951"/>
            <a:ext cx="9793445" cy="39604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>
              <a:buAutoNum type="arabicParenR"/>
            </a:pP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совершенствования предметных компетенций педагогических работников в школах с низкими результатами обучения; </a:t>
            </a:r>
            <a:endParaRPr lang="ru-RU" sz="2400" dirty="0" smtClean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sz="1800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оказывать 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методическую помощь школам с низкими результатами 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обучения</a:t>
            </a: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наладить сетевое взаимодействие между ШНОР и образовательными 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725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организациями, показывающими высокие результаты. </a:t>
            </a:r>
            <a:endParaRPr lang="ru-RU" sz="2400" dirty="0">
              <a:solidFill>
                <a:srgbClr val="0725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813" y="943226"/>
            <a:ext cx="7777262" cy="5536949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4128" y="259508"/>
            <a:ext cx="9971844" cy="1108371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: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4"/>
          <a:srcRect l="28204" t="16139" r="26607" b="4490"/>
          <a:stretch/>
        </p:blipFill>
        <p:spPr bwMode="auto">
          <a:xfrm>
            <a:off x="1332546" y="277815"/>
            <a:ext cx="8028891" cy="5986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09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2206" y="173328"/>
            <a:ext cx="10369868" cy="74833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725B9"/>
                </a:solidFill>
              </a:rPr>
              <a:t>Л</a:t>
            </a:r>
            <a:r>
              <a:rPr lang="ru-RU" sz="2400" b="1" dirty="0" smtClean="0">
                <a:solidFill>
                  <a:srgbClr val="0725B9"/>
                </a:solidFill>
              </a:rPr>
              <a:t>ичные кабинеты ШНОР (на региональном уровне )</a:t>
            </a:r>
            <a:endParaRPr lang="ru-RU" sz="2400" b="1" dirty="0">
              <a:solidFill>
                <a:srgbClr val="0725B9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4078" y="1223863"/>
            <a:ext cx="9743582" cy="550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3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2206" y="173328"/>
            <a:ext cx="10369868" cy="74833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725B9"/>
                </a:solidFill>
              </a:rPr>
              <a:t> </a:t>
            </a:r>
            <a:r>
              <a:rPr lang="ru-RU" sz="2400" b="1" dirty="0">
                <a:solidFill>
                  <a:srgbClr val="0725B9"/>
                </a:solidFill>
              </a:rPr>
              <a:t>Л</a:t>
            </a:r>
            <a:r>
              <a:rPr lang="ru-RU" sz="2400" b="1" dirty="0" smtClean="0">
                <a:solidFill>
                  <a:srgbClr val="0725B9"/>
                </a:solidFill>
              </a:rPr>
              <a:t>ичные кабинеты ШНОР (на региональном уровне )</a:t>
            </a:r>
            <a:endParaRPr lang="ru-RU" sz="2400" b="1" dirty="0">
              <a:solidFill>
                <a:srgbClr val="0725B9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9057" y="1088864"/>
            <a:ext cx="9361040" cy="52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52" y="3312095"/>
            <a:ext cx="4449922" cy="3168080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765" y="1223863"/>
            <a:ext cx="9109369" cy="4852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100" dirty="0">
                <a:solidFill>
                  <a:srgbClr val="0725B9"/>
                </a:solidFill>
              </a:rPr>
              <a:t>1</a:t>
            </a:r>
            <a:r>
              <a:rPr lang="ru-RU" sz="2100" dirty="0" smtClean="0">
                <a:solidFill>
                  <a:srgbClr val="0725B9"/>
                </a:solidFill>
              </a:rPr>
              <a:t>. </a:t>
            </a:r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smtClean="0">
                <a:solidFill>
                  <a:srgbClr val="0725B9"/>
                </a:solidFill>
              </a:rPr>
              <a:t>Актуальный анализ состояния школьной системы образования.</a:t>
            </a:r>
          </a:p>
          <a:p>
            <a:pPr marL="0" indent="0">
              <a:buNone/>
            </a:pPr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smtClean="0">
                <a:solidFill>
                  <a:srgbClr val="0725B9"/>
                </a:solidFill>
              </a:rPr>
              <a:t>     Выявлены проблемы :</a:t>
            </a:r>
          </a:p>
          <a:p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smtClean="0">
                <a:solidFill>
                  <a:srgbClr val="0725B9"/>
                </a:solidFill>
              </a:rPr>
              <a:t>  укомплектованность </a:t>
            </a:r>
            <a:r>
              <a:rPr lang="ru-RU" sz="2100" dirty="0" err="1" smtClean="0">
                <a:solidFill>
                  <a:srgbClr val="0725B9"/>
                </a:solidFill>
              </a:rPr>
              <a:t>пед.кадрами</a:t>
            </a:r>
            <a:r>
              <a:rPr lang="ru-RU" sz="2100" dirty="0" smtClean="0">
                <a:solidFill>
                  <a:srgbClr val="0725B9"/>
                </a:solidFill>
              </a:rPr>
              <a:t>, </a:t>
            </a:r>
          </a:p>
          <a:p>
            <a:r>
              <a:rPr lang="ru-RU" sz="2100" dirty="0" smtClean="0">
                <a:solidFill>
                  <a:srgbClr val="0725B9"/>
                </a:solidFill>
              </a:rPr>
              <a:t>  нагрузка и квалификация учителей,</a:t>
            </a:r>
          </a:p>
          <a:p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smtClean="0">
                <a:solidFill>
                  <a:srgbClr val="0725B9"/>
                </a:solidFill>
              </a:rPr>
              <a:t> материально-техническое оснащение, </a:t>
            </a:r>
          </a:p>
          <a:p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smtClean="0">
                <a:solidFill>
                  <a:srgbClr val="0725B9"/>
                </a:solidFill>
              </a:rPr>
              <a:t> повышение </a:t>
            </a:r>
            <a:r>
              <a:rPr lang="ru-RU" sz="2100" dirty="0">
                <a:solidFill>
                  <a:srgbClr val="0725B9"/>
                </a:solidFill>
              </a:rPr>
              <a:t>квалификации и профессиональная переподготовка руководящих и педагогических кадров </a:t>
            </a:r>
            <a:r>
              <a:rPr lang="ru-RU" sz="2100" dirty="0" smtClean="0">
                <a:solidFill>
                  <a:srgbClr val="0725B9"/>
                </a:solidFill>
              </a:rPr>
              <a:t>, </a:t>
            </a:r>
          </a:p>
          <a:p>
            <a:r>
              <a:rPr lang="ru-RU" sz="2100" dirty="0">
                <a:solidFill>
                  <a:srgbClr val="0725B9"/>
                </a:solidFill>
              </a:rPr>
              <a:t> </a:t>
            </a:r>
            <a:r>
              <a:rPr lang="ru-RU" sz="2100" dirty="0" err="1" smtClean="0">
                <a:solidFill>
                  <a:srgbClr val="0725B9"/>
                </a:solidFill>
              </a:rPr>
              <a:t>ср.заработная</a:t>
            </a:r>
            <a:r>
              <a:rPr lang="ru-RU" sz="2100" dirty="0" smtClean="0">
                <a:solidFill>
                  <a:srgbClr val="0725B9"/>
                </a:solidFill>
              </a:rPr>
              <a:t> плата работников,</a:t>
            </a:r>
          </a:p>
          <a:p>
            <a:r>
              <a:rPr lang="ru-RU" sz="2100" dirty="0" smtClean="0">
                <a:solidFill>
                  <a:srgbClr val="0725B9"/>
                </a:solidFill>
              </a:rPr>
              <a:t>размер норматива финансирования на повышение квалификации,</a:t>
            </a:r>
          </a:p>
          <a:p>
            <a:r>
              <a:rPr lang="ru-RU" sz="2100" dirty="0" smtClean="0">
                <a:solidFill>
                  <a:srgbClr val="0725B9"/>
                </a:solidFill>
              </a:rPr>
              <a:t> осуществление подвоза, </a:t>
            </a:r>
          </a:p>
          <a:p>
            <a:r>
              <a:rPr lang="ru-RU" sz="2100" dirty="0" smtClean="0">
                <a:solidFill>
                  <a:srgbClr val="0725B9"/>
                </a:solidFill>
              </a:rPr>
              <a:t>количество детей с неродным русским языком</a:t>
            </a:r>
          </a:p>
          <a:p>
            <a:pPr marL="0" indent="0">
              <a:buNone/>
            </a:pPr>
            <a:endParaRPr lang="ru-RU" sz="21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0725B9"/>
                </a:solidFill>
              </a:rPr>
              <a:t> 2. Собеседование начальника управления образования с руководителями ОО (ШНОР)</a:t>
            </a:r>
          </a:p>
          <a:p>
            <a:pPr marL="0" indent="0">
              <a:buNone/>
            </a:pPr>
            <a:endParaRPr lang="ru-RU" sz="2100" dirty="0" smtClean="0">
              <a:solidFill>
                <a:srgbClr val="0725B9"/>
              </a:solidFill>
            </a:endParaRPr>
          </a:p>
          <a:p>
            <a:pPr marL="0" indent="0">
              <a:buNone/>
            </a:pPr>
            <a:r>
              <a:rPr lang="ru-RU" sz="2100" dirty="0" smtClean="0">
                <a:solidFill>
                  <a:srgbClr val="0725B9"/>
                </a:solidFill>
              </a:rPr>
              <a:t> 3. Собеседование министра образования и науки Кузбасса Балакиревой С.Ю с руководителями ОО  </a:t>
            </a:r>
            <a:endParaRPr lang="ru-RU" sz="2100" dirty="0">
              <a:solidFill>
                <a:srgbClr val="0725B9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28825" y="253190"/>
            <a:ext cx="7993247" cy="82033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725B9"/>
                </a:solidFill>
              </a:rPr>
              <a:t>Принятые  меры</a:t>
            </a:r>
            <a:endParaRPr lang="ru-RU" sz="2400" b="1" dirty="0">
              <a:solidFill>
                <a:srgbClr val="0725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845" y="1066190"/>
            <a:ext cx="7489230" cy="5331887"/>
          </a:xfrm>
          <a:prstGeom prst="rect">
            <a:avLst/>
          </a:prstGeom>
        </p:spPr>
      </p:pic>
      <p:pic>
        <p:nvPicPr>
          <p:cNvPr id="5" name="Рисунок 1" descr="Описание: ГЕРБ ц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2" y="15142"/>
            <a:ext cx="866076" cy="106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96541" y="1041414"/>
            <a:ext cx="8929349" cy="4722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725B9"/>
                </a:solidFill>
              </a:rPr>
              <a:t>Обобщенные факторы, определяющие </a:t>
            </a:r>
            <a:r>
              <a:rPr lang="ru-RU" sz="2400" b="1" dirty="0">
                <a:solidFill>
                  <a:srgbClr val="0725B9"/>
                </a:solidFill>
              </a:rPr>
              <a:t>низкие результаты </a:t>
            </a:r>
            <a:r>
              <a:rPr lang="ru-RU" sz="2400" b="1" dirty="0" smtClean="0">
                <a:solidFill>
                  <a:srgbClr val="0725B9"/>
                </a:solidFill>
              </a:rPr>
              <a:t>ОО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725B9"/>
                </a:solidFill>
              </a:rPr>
              <a:t> </a:t>
            </a:r>
          </a:p>
          <a:p>
            <a:r>
              <a:rPr lang="ru-RU" sz="2400" dirty="0" smtClean="0">
                <a:solidFill>
                  <a:srgbClr val="0725B9"/>
                </a:solidFill>
              </a:rPr>
              <a:t>1 </a:t>
            </a:r>
            <a:r>
              <a:rPr lang="ru-RU" sz="2400" dirty="0">
                <a:solidFill>
                  <a:srgbClr val="0725B9"/>
                </a:solidFill>
              </a:rPr>
              <a:t>- низкий кадровый потенциал и дефицит кадров, </a:t>
            </a:r>
            <a:endParaRPr lang="ru-RU" sz="2400" dirty="0" smtClean="0">
              <a:solidFill>
                <a:srgbClr val="0725B9"/>
              </a:solidFill>
            </a:endParaRPr>
          </a:p>
          <a:p>
            <a:r>
              <a:rPr lang="ru-RU" sz="2400" dirty="0" smtClean="0">
                <a:solidFill>
                  <a:srgbClr val="0725B9"/>
                </a:solidFill>
              </a:rPr>
              <a:t>2 </a:t>
            </a:r>
            <a:r>
              <a:rPr lang="ru-RU" sz="2400" dirty="0">
                <a:solidFill>
                  <a:srgbClr val="0725B9"/>
                </a:solidFill>
              </a:rPr>
              <a:t>- дефицит материальных ресурсов, </a:t>
            </a:r>
            <a:endParaRPr lang="ru-RU" sz="2400" dirty="0" smtClean="0">
              <a:solidFill>
                <a:srgbClr val="0725B9"/>
              </a:solidFill>
            </a:endParaRPr>
          </a:p>
          <a:p>
            <a:r>
              <a:rPr lang="ru-RU" sz="2400" dirty="0" smtClean="0">
                <a:solidFill>
                  <a:srgbClr val="0725B9"/>
                </a:solidFill>
              </a:rPr>
              <a:t>3 </a:t>
            </a:r>
            <a:r>
              <a:rPr lang="ru-RU" sz="2400" dirty="0">
                <a:solidFill>
                  <a:srgbClr val="0725B9"/>
                </a:solidFill>
              </a:rPr>
              <a:t>- нарушенная социальная адаптация отдельных групп обучающихся (дети с ОВЗ, дети, находящиеся на учёте, дети, семьи которых находятся  в кризисном социально-экономическом положении)</a:t>
            </a:r>
          </a:p>
        </p:txBody>
      </p:sp>
    </p:spTree>
    <p:extLst>
      <p:ext uri="{BB962C8B-B14F-4D97-AF65-F5344CB8AC3E}">
        <p14:creationId xmlns:p14="http://schemas.microsoft.com/office/powerpoint/2010/main" val="14216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2078</TotalTime>
  <Words>1570</Words>
  <Application>Microsoft Office PowerPoint</Application>
  <PresentationFormat>Произвольный</PresentationFormat>
  <Paragraphs>232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Futura PT Book</vt:lpstr>
      <vt:lpstr>Times New Roman</vt:lpstr>
      <vt:lpstr>Тема Office</vt:lpstr>
      <vt:lpstr>Презентация PowerPoint</vt:lpstr>
      <vt:lpstr>Список школ с низкими образовательными результатами (далее – ШНОР) </vt:lpstr>
      <vt:lpstr>  В Кемеровской области – 180 школ с низкими образовательными результатами</vt:lpstr>
      <vt:lpstr> Цель работы со школами – ШНОР:  Повышение качества общего образования </vt:lpstr>
      <vt:lpstr>:</vt:lpstr>
      <vt:lpstr> Личные кабинеты ШНОР (на региональном уровне )</vt:lpstr>
      <vt:lpstr> Личные кабинеты ШНОР (на региональном уровне )</vt:lpstr>
      <vt:lpstr>Принятые  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Адресные программы поддержки ШНОР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:</vt:lpstr>
      <vt:lpstr>:</vt:lpstr>
      <vt:lpstr>:</vt:lpstr>
      <vt:lpstr>:</vt:lpstr>
      <vt:lpstr>Презентация PowerPoint</vt:lpstr>
      <vt:lpstr>Презентация PowerPoint</vt:lpstr>
      <vt:lpstr>:</vt:lpstr>
      <vt:lpstr>Направление среднесрочной программы школ – 500+</vt:lpstr>
      <vt:lpstr>Задачи школ – 500+:</vt:lpstr>
      <vt:lpstr>Презентация PowerPoint</vt:lpstr>
      <vt:lpstr>Презентация PowerPoint</vt:lpstr>
      <vt:lpstr>Мероприятия Дорожной карты проекта: </vt:lpstr>
      <vt:lpstr>Мероприятия Дорожной карты проекта: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Сапунчик Елена Анатольевна</cp:lastModifiedBy>
  <cp:revision>214</cp:revision>
  <cp:lastPrinted>2021-10-20T09:06:06Z</cp:lastPrinted>
  <dcterms:created xsi:type="dcterms:W3CDTF">2018-10-19T07:56:24Z</dcterms:created>
  <dcterms:modified xsi:type="dcterms:W3CDTF">2021-10-22T03:03:32Z</dcterms:modified>
</cp:coreProperties>
</file>