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5" r:id="rId3"/>
    <p:sldId id="266" r:id="rId4"/>
    <p:sldId id="279" r:id="rId5"/>
    <p:sldId id="280" r:id="rId6"/>
    <p:sldId id="282" r:id="rId7"/>
    <p:sldId id="283" r:id="rId8"/>
    <p:sldId id="259" r:id="rId9"/>
    <p:sldId id="260" r:id="rId10"/>
    <p:sldId id="278" r:id="rId11"/>
    <p:sldId id="285" r:id="rId12"/>
    <p:sldId id="286" r:id="rId13"/>
    <p:sldId id="264" r:id="rId14"/>
    <p:sldId id="277" r:id="rId15"/>
    <p:sldId id="287" r:id="rId16"/>
    <p:sldId id="281" r:id="rId1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997" autoAdjust="0"/>
    <p:restoredTop sz="94660"/>
  </p:normalViewPr>
  <p:slideViewPr>
    <p:cSldViewPr>
      <p:cViewPr varScale="1">
        <p:scale>
          <a:sx n="79" d="100"/>
          <a:sy n="79" d="100"/>
        </p:scale>
        <p:origin x="96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3426B-2425-423C-8D6F-EFF986E0115A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F5F61-9B40-47D9-857C-40E44AEEF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098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7378" indent="-28360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4428" indent="-22688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8199" indent="-22688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1970" indent="-22688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5741" indent="-2268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9512" indent="-2268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03283" indent="-2268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57054" indent="-2268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075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3A931A-6D5E-4F39-92E2-DE0B8B0E6B2F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0754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237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ioco.ru/ru/osoko" TargetMode="External"/><Relationship Id="rId2" Type="http://schemas.openxmlformats.org/officeDocument/2006/relationships/hyperlink" Target="https://www.instrao.ru/index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pk.kuz-edu.ru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1" y="2420888"/>
            <a:ext cx="8375987" cy="147002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Анализ результатов подготовки к переходу на обновленный </a:t>
            </a:r>
            <a:r>
              <a:rPr lang="ru-RU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ФГОС: </a:t>
            </a:r>
            <a:r>
              <a:rPr lang="ru-RU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от проекта к внедрению.</a:t>
            </a:r>
            <a:endParaRPr lang="ru-RU" sz="28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36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>
                <a:solidFill>
                  <a:srgbClr val="0070C0"/>
                </a:solidFill>
                <a:latin typeface="Arial Black" panose="020B0A04020102020204" pitchFamily="34" charset="0"/>
              </a:rPr>
              <a:t>МОНИТОРИНГ</a:t>
            </a:r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ru-RU" sz="2200" dirty="0">
                <a:solidFill>
                  <a:srgbClr val="0070C0"/>
                </a:solidFill>
                <a:latin typeface="Arial Black" panose="020B0A04020102020204" pitchFamily="34" charset="0"/>
              </a:rPr>
              <a:t>ГОТОВНОСТИ</a:t>
            </a:r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ru-RU" sz="2200" dirty="0">
                <a:solidFill>
                  <a:srgbClr val="0070C0"/>
                </a:solidFill>
                <a:latin typeface="Arial Black" panose="020B0A04020102020204" pitchFamily="34" charset="0"/>
              </a:rPr>
              <a:t>ОБРАЗОВАТЕЛЬНОЙ ОРГАНИЗАЦИИ НОВОКУЗНЕЦКОГО МР К ВВЕДЕНИЮ ОБНОВЛЕННЫХ ФГОС НОО И ФГОС ООО </a:t>
            </a:r>
            <a:br>
              <a:rPr lang="ru-RU" sz="2200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endParaRPr lang="ru-RU" sz="2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68760"/>
            <a:ext cx="8147247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25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Динамика уровня готовности образовательных организаций к введению обновленных </a:t>
            </a:r>
            <a:b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ФГОС НОО И ООО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8151857"/>
              </p:ext>
            </p:extLst>
          </p:nvPr>
        </p:nvGraphicFramePr>
        <p:xfrm>
          <a:off x="683568" y="1772814"/>
          <a:ext cx="8003232" cy="31116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3002">
                  <a:extLst>
                    <a:ext uri="{9D8B030D-6E8A-4147-A177-3AD203B41FA5}">
                      <a16:colId xmlns:a16="http://schemas.microsoft.com/office/drawing/2014/main" val="80941067"/>
                    </a:ext>
                  </a:extLst>
                </a:gridCol>
                <a:gridCol w="3430230">
                  <a:extLst>
                    <a:ext uri="{9D8B030D-6E8A-4147-A177-3AD203B41FA5}">
                      <a16:colId xmlns:a16="http://schemas.microsoft.com/office/drawing/2014/main" val="2658755624"/>
                    </a:ext>
                  </a:extLst>
                </a:gridCol>
              </a:tblGrid>
              <a:tr h="7200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этапы проведения мониторинга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полная готовность, %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4722022"/>
                  </a:ext>
                </a:extLst>
              </a:tr>
              <a:tr h="7971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 этап (январь)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63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1642907"/>
                  </a:ext>
                </a:extLst>
              </a:tr>
              <a:tr h="7971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 этап (май)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76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4489880"/>
                  </a:ext>
                </a:extLst>
              </a:tr>
              <a:tr h="7971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3 этап (сентябрь)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100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85078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7713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Готовность ОО Новокузнецкого муниципального района к введению обновленных ФГОС НОО и ООО  с 01.09.2022г. (май 2022г.)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794" y="2348880"/>
            <a:ext cx="8704678" cy="302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7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ПОВЫШЕНИЕ КВАЛИФИКАЦИИ ПЕДАГОГИЧЕСКИХ РАБОТНИКОВ 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213" y="1417639"/>
            <a:ext cx="8612267" cy="157931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! Обязательно до 31.08.2022 </a:t>
            </a: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–учителя, которые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 </a:t>
            </a: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1 сентября </a:t>
            </a: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2022г. начнут реализацию образовательных программ в соответствии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 обновленными ФГОС</a:t>
            </a:r>
          </a:p>
          <a:p>
            <a:pPr marL="0" indent="0" algn="ctr"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80213" y="3140968"/>
            <a:ext cx="2635603" cy="76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8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т</a:t>
            </a:r>
            <a:r>
              <a:rPr lang="ru-RU" sz="18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ьюторское</a:t>
            </a:r>
            <a:r>
              <a:rPr lang="ru-RU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сопровождение </a:t>
            </a:r>
            <a:endParaRPr lang="ru-RU" sz="1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80213" y="3947950"/>
            <a:ext cx="2304256" cy="6331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800" dirty="0">
                <a:solidFill>
                  <a:srgbClr val="002060"/>
                </a:solidFill>
                <a:latin typeface="Arial Black" panose="020B0A04020102020204" pitchFamily="34" charset="0"/>
              </a:rPr>
              <a:t>с</a:t>
            </a:r>
            <a:r>
              <a:rPr lang="ru-RU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еминары, консультации </a:t>
            </a:r>
            <a:endParaRPr lang="ru-RU" sz="1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79511" y="4759355"/>
            <a:ext cx="4176465" cy="901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у</a:t>
            </a:r>
            <a:r>
              <a:rPr 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частие в федеральной апробации </a:t>
            </a:r>
            <a:r>
              <a:rPr 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рабочих программ по учебным </a:t>
            </a:r>
            <a:r>
              <a:rPr 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предметам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ru-RU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211960" y="2996952"/>
            <a:ext cx="648072" cy="365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015705" y="2987389"/>
            <a:ext cx="1183704" cy="3459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483768" y="2996952"/>
            <a:ext cx="1728192" cy="14401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бъект 2"/>
          <p:cNvSpPr txBox="1">
            <a:spLocks/>
          </p:cNvSpPr>
          <p:nvPr/>
        </p:nvSpPr>
        <p:spPr>
          <a:xfrm>
            <a:off x="4716016" y="3151152"/>
            <a:ext cx="4427984" cy="2510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2000" dirty="0">
                <a:solidFill>
                  <a:srgbClr val="FF0000"/>
                </a:solidFill>
                <a:latin typeface="Arial Black" panose="020B0A04020102020204" pitchFamily="34" charset="0"/>
              </a:rPr>
              <a:t>п</a:t>
            </a: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овышение квалификации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solidFill>
                  <a:srgbClr val="002060"/>
                </a:solidFill>
                <a:latin typeface="Arial Black" panose="020B0A04020102020204" pitchFamily="34" charset="0"/>
              </a:rPr>
              <a:t>ДПП ПК « Реализация требований обновленных ФГОС НОО, ФГОС ООО в работе учителя» (36 часов)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сроки </a:t>
            </a:r>
            <a:r>
              <a:rPr lang="ru-RU" sz="1800" dirty="0">
                <a:solidFill>
                  <a:srgbClr val="002060"/>
                </a:solidFill>
                <a:latin typeface="Arial Black" panose="020B0A04020102020204" pitchFamily="34" charset="0"/>
              </a:rPr>
              <a:t>обучения по графику: 14.02.22- 20.08.22 </a:t>
            </a:r>
            <a:endParaRPr lang="ru-RU" sz="18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- учителя начальных классов </a:t>
            </a: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–100</a:t>
            </a: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%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- учителя- </a:t>
            </a: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предметники </a:t>
            </a:r>
            <a:endParaRPr lang="ru-RU" sz="16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 1- </a:t>
            </a: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5 классов – 100%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график </a:t>
            </a: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для 2-4 классов – </a:t>
            </a:r>
            <a:r>
              <a:rPr lang="ru-RU" sz="1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дополнительно !!!</a:t>
            </a:r>
            <a:endParaRPr lang="ru-RU" sz="16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1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2982120" y="2852936"/>
            <a:ext cx="1301848" cy="19064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946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МЕТОДИЧЕСКОЕ ОБЕСПЕЧЕНИЕ  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00201"/>
            <a:ext cx="8075240" cy="17261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932040" y="3065621"/>
            <a:ext cx="4032448" cy="3024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ru-RU" sz="28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>
              <a:buFontTx/>
              <a:buChar char="-"/>
            </a:pPr>
            <a:endParaRPr lang="ru-RU" sz="28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>
              <a:buFontTx/>
              <a:buChar char="-"/>
            </a:pPr>
            <a:endParaRPr lang="ru-RU" sz="28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23528" y="1268760"/>
            <a:ext cx="8363272" cy="482119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endParaRPr lang="ru-RU" sz="16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1900" dirty="0">
                <a:solidFill>
                  <a:srgbClr val="002060"/>
                </a:solidFill>
                <a:latin typeface="Arial Black" panose="020B0A04020102020204" pitchFamily="34" charset="0"/>
              </a:rPr>
              <a:t>ФГБНУ «Институт стратегии развития образования </a:t>
            </a:r>
            <a:r>
              <a:rPr lang="ru-RU" sz="19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РАО»</a:t>
            </a:r>
            <a:r>
              <a:rPr lang="ru-RU" sz="19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1900" dirty="0" smtClean="0">
                <a:solidFill>
                  <a:srgbClr val="002060"/>
                </a:solidFill>
                <a:latin typeface="Arial Black" panose="020B0A04020102020204" pitchFamily="34" charset="0"/>
                <a:hlinkClick r:id="rId2"/>
              </a:rPr>
              <a:t>https</a:t>
            </a:r>
            <a:r>
              <a:rPr lang="en-US" sz="1900" dirty="0">
                <a:solidFill>
                  <a:srgbClr val="002060"/>
                </a:solidFill>
                <a:latin typeface="Arial Black" panose="020B0A04020102020204" pitchFamily="34" charset="0"/>
                <a:hlinkClick r:id="rId2"/>
              </a:rPr>
              <a:t>://</a:t>
            </a:r>
            <a:r>
              <a:rPr lang="en-US" sz="1900" dirty="0" smtClean="0">
                <a:solidFill>
                  <a:srgbClr val="002060"/>
                </a:solidFill>
                <a:latin typeface="Arial Black" panose="020B0A04020102020204" pitchFamily="34" charset="0"/>
                <a:hlinkClick r:id="rId2"/>
              </a:rPr>
              <a:t>www.instrao.ru/index.php</a:t>
            </a:r>
            <a:r>
              <a:rPr lang="ru-RU" sz="19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19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ФГБУ </a:t>
            </a:r>
            <a:r>
              <a:rPr lang="ru-RU" sz="1900" dirty="0">
                <a:solidFill>
                  <a:srgbClr val="002060"/>
                </a:solidFill>
                <a:latin typeface="Arial Black" panose="020B0A04020102020204" pitchFamily="34" charset="0"/>
              </a:rPr>
              <a:t>«Федеральный институт оценки качества образования» (</a:t>
            </a:r>
            <a:r>
              <a:rPr lang="ru-RU" sz="19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ФИОКО) </a:t>
            </a:r>
            <a:r>
              <a:rPr lang="en-US" sz="1900" dirty="0" smtClean="0">
                <a:solidFill>
                  <a:srgbClr val="002060"/>
                </a:solidFill>
                <a:latin typeface="Arial Black" panose="020B0A04020102020204" pitchFamily="34" charset="0"/>
                <a:hlinkClick r:id="rId3"/>
              </a:rPr>
              <a:t>https</a:t>
            </a:r>
            <a:r>
              <a:rPr lang="en-US" sz="1900" dirty="0">
                <a:solidFill>
                  <a:srgbClr val="002060"/>
                </a:solidFill>
                <a:latin typeface="Arial Black" panose="020B0A04020102020204" pitchFamily="34" charset="0"/>
                <a:hlinkClick r:id="rId3"/>
              </a:rPr>
              <a:t>://</a:t>
            </a:r>
            <a:r>
              <a:rPr lang="en-US" sz="1900" dirty="0" smtClean="0">
                <a:solidFill>
                  <a:srgbClr val="002060"/>
                </a:solidFill>
                <a:latin typeface="Arial Black" panose="020B0A04020102020204" pitchFamily="34" charset="0"/>
                <a:hlinkClick r:id="rId3"/>
              </a:rPr>
              <a:t>fioco.ru/ru/osoko</a:t>
            </a:r>
            <a:r>
              <a:rPr lang="ru-RU" sz="19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1900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КРИПКиПРО </a:t>
            </a:r>
            <a:r>
              <a:rPr lang="en-US" sz="1900" u="sng" dirty="0" smtClean="0">
                <a:solidFill>
                  <a:srgbClr val="002060"/>
                </a:solidFill>
                <a:latin typeface="Arial Black" panose="020B0A04020102020204" pitchFamily="34" charset="0"/>
                <a:hlinkClick r:id="rId4"/>
              </a:rPr>
              <a:t>https</a:t>
            </a:r>
            <a:r>
              <a:rPr lang="en-US" sz="1900" u="sng" dirty="0">
                <a:solidFill>
                  <a:srgbClr val="002060"/>
                </a:solidFill>
                <a:latin typeface="Arial Black" panose="020B0A04020102020204" pitchFamily="34" charset="0"/>
                <a:hlinkClick r:id="rId4"/>
              </a:rPr>
              <a:t>://ipk.kuz-edu.ru</a:t>
            </a:r>
            <a:r>
              <a:rPr lang="en-US" sz="1900" u="sng" dirty="0" smtClean="0">
                <a:solidFill>
                  <a:srgbClr val="002060"/>
                </a:solidFill>
                <a:latin typeface="Arial Black" panose="020B0A04020102020204" pitchFamily="34" charset="0"/>
                <a:hlinkClick r:id="rId4"/>
              </a:rPr>
              <a:t>/</a:t>
            </a:r>
            <a:r>
              <a:rPr lang="ru-RU" sz="1900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endParaRPr lang="ru-RU" sz="1900" u="sng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-    Пакет 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обучающих и методических материалов 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Академии </a:t>
            </a:r>
            <a:r>
              <a:rPr lang="ru-RU" sz="20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Минпросвещения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России</a:t>
            </a: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Нормативные документы по ФГОС НОО, ФГОС ООО</a:t>
            </a:r>
          </a:p>
          <a:p>
            <a:pPr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Презентации от ИСРО РАО, видеоматериалы</a:t>
            </a:r>
          </a:p>
          <a:p>
            <a:pPr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Рекомендации по формам организации 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практических занятий </a:t>
            </a: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Задания для организации учебной деятельности на практических занятиях</a:t>
            </a:r>
          </a:p>
          <a:p>
            <a:pPr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Диагностические материалы и критерии оценивания </a:t>
            </a:r>
          </a:p>
          <a:p>
            <a:pPr marL="0" indent="0">
              <a:buNone/>
            </a:pPr>
            <a:endParaRPr lang="ru-RU" sz="19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697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ИНФОРМАЦИОННОЕ </a:t>
            </a:r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ОБЕСПЕЧЕНИЕ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262" y="980728"/>
            <a:ext cx="8506218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7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00" t="1092" r="1911" b="1940"/>
          <a:stretch/>
        </p:blipFill>
        <p:spPr>
          <a:xfrm>
            <a:off x="899593" y="2132855"/>
            <a:ext cx="7704856" cy="36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05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EF02E-D453-4D8B-997D-E8DC4C54781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36695" y="1140590"/>
            <a:ext cx="38019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80" y="1402200"/>
            <a:ext cx="3704688" cy="515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694" y="1208749"/>
            <a:ext cx="3801979" cy="525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ject 3"/>
          <p:cNvSpPr txBox="1">
            <a:spLocks/>
          </p:cNvSpPr>
          <p:nvPr/>
        </p:nvSpPr>
        <p:spPr>
          <a:xfrm>
            <a:off x="700218" y="130572"/>
            <a:ext cx="6511324" cy="1010018"/>
          </a:xfrm>
          <a:prstGeom prst="rect">
            <a:avLst/>
          </a:prstGeom>
        </p:spPr>
        <p:txBody>
          <a:bodyPr vert="horz" wrap="square" lIns="0" tIns="12698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8">
              <a:spcBef>
                <a:spcPts val="100"/>
              </a:spcBef>
            </a:pPr>
            <a:r>
              <a:rPr lang="ru-RU" sz="2400" b="1" spc="-2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УТВЕРЖДЕНИЕ ФЕДЕРАЛЬНЫХ ГОСУДАРСТВЕННЫХ ОБРАЗОВАТЕЛЬНЫХ СТАНДАРТОВ </a:t>
            </a:r>
            <a:endParaRPr lang="ru-RU" sz="2400" b="1" spc="-2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408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3" y="365126"/>
            <a:ext cx="8085705" cy="487131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 Black" panose="020B0A04020102020204" pitchFamily="34" charset="0"/>
                <a:ea typeface="Verdana" panose="020B0604030504040204" pitchFamily="34" charset="0"/>
              </a:rPr>
              <a:t>ПОСЛЕДОВАТЕЛЬНОСТЬ ДЕЙСТВИЙ ПО ВВЕДЕНИЮ ФГОС</a:t>
            </a:r>
            <a:endParaRPr lang="ru-RU" sz="2400" b="1" dirty="0">
              <a:solidFill>
                <a:srgbClr val="0070C0"/>
              </a:solidFill>
              <a:latin typeface="Arial Black" panose="020B0A0402010202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779323"/>
              </p:ext>
            </p:extLst>
          </p:nvPr>
        </p:nvGraphicFramePr>
        <p:xfrm>
          <a:off x="491899" y="1159332"/>
          <a:ext cx="7886700" cy="38767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2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2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67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67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67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67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67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36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2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Класс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2022/2023 учебный год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202</a:t>
                      </a:r>
                      <a:r>
                        <a:rPr lang="en-US" sz="1600" dirty="0" smtClean="0">
                          <a:effectLst/>
                        </a:rPr>
                        <a:t>3</a:t>
                      </a:r>
                      <a:r>
                        <a:rPr lang="ru-RU" sz="1600" dirty="0" smtClean="0">
                          <a:effectLst/>
                        </a:rPr>
                        <a:t>/202</a:t>
                      </a:r>
                      <a:r>
                        <a:rPr lang="en-US" sz="1600" dirty="0" smtClean="0">
                          <a:effectLst/>
                        </a:rPr>
                        <a:t>4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учебный год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9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2024/2025 учебный год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2025/2026 учебный год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2026/2027 учебный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год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Обществознание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Физика, информатика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Химия, ОБЖ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79512" y="5011734"/>
            <a:ext cx="53285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Обязательное введение ФГОС</a:t>
            </a:r>
          </a:p>
          <a:p>
            <a:endParaRPr lang="ru-RU" dirty="0"/>
          </a:p>
          <a:p>
            <a:r>
              <a:rPr lang="ru-RU" dirty="0" smtClean="0"/>
              <a:t>Рекомендуемое введение ФГОС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! с согласия родителей (законных представителей)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ru-RU" dirty="0" smtClean="0"/>
              <a:t>Введение </a:t>
            </a:r>
            <a:r>
              <a:rPr lang="ru-RU" dirty="0"/>
              <a:t>ФГОС по мере готовности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82863" y="5516047"/>
            <a:ext cx="508227" cy="37285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82865" y="6302637"/>
            <a:ext cx="508227" cy="37285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82865" y="5025426"/>
            <a:ext cx="508227" cy="3728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75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rgbClr val="0070C0"/>
                </a:solidFill>
                <a:latin typeface="Arial Black" panose="020B0A04020102020204" pitchFamily="34" charset="0"/>
              </a:rPr>
              <a:t>Приказы управления образования АНМР о введении ФГОС НОО и ООО в ОО Новокузнецкого МР в 2022-2023 учебном году</a:t>
            </a:r>
            <a:r>
              <a:rPr lang="ru-RU" sz="2200" dirty="0">
                <a:solidFill>
                  <a:srgbClr val="00B0F0"/>
                </a:solidFill>
                <a:latin typeface="Arial Black" panose="020B0A04020102020204" pitchFamily="34" charset="0"/>
              </a:rPr>
              <a:t/>
            </a:r>
            <a:br>
              <a:rPr lang="ru-RU" sz="2200" dirty="0">
                <a:solidFill>
                  <a:srgbClr val="00B0F0"/>
                </a:solidFill>
                <a:latin typeface="Arial Black" panose="020B0A04020102020204" pitchFamily="34" charset="0"/>
              </a:rPr>
            </a:br>
            <a:endParaRPr lang="ru-RU" sz="22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952836"/>
            <a:ext cx="4683243" cy="46014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1772816"/>
            <a:ext cx="4598217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50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Дорожная карта</a:t>
            </a:r>
            <a:br>
              <a:rPr lang="ru-RU" sz="22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по организационно-методическому сопровождению перехода на обновленные ФГОС НОО и ООО в 1 и 5 классах общеобразовательных организаций Новокузнецкого муниципального района в 2022-2023 учебном году </a:t>
            </a:r>
            <a:r>
              <a:rPr lang="ru-RU" sz="2200" dirty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ru-RU" sz="2200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600200"/>
            <a:ext cx="8147248" cy="463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94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Основные мероприятия муниципальной </a:t>
            </a:r>
            <a:r>
              <a:rPr lang="ru-RU" sz="2200" dirty="0">
                <a:solidFill>
                  <a:srgbClr val="0070C0"/>
                </a:solidFill>
                <a:latin typeface="Arial Black" panose="020B0A04020102020204" pitchFamily="34" charset="0"/>
              </a:rPr>
              <a:t>«Дорожной карты» в 2022-2023 учебном </a:t>
            </a:r>
            <a:r>
              <a:rPr lang="ru-RU" sz="2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году: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62500" lnSpcReduction="20000"/>
          </a:bodyPr>
          <a:lstStyle/>
          <a:p>
            <a:r>
              <a:rPr lang="ru-RU" sz="3400" dirty="0"/>
              <a:t>совещания для руководителей и зам. руководителей;</a:t>
            </a:r>
          </a:p>
          <a:p>
            <a:r>
              <a:rPr lang="ru-RU" sz="3400" dirty="0" smtClean="0"/>
              <a:t>консультирование </a:t>
            </a:r>
            <a:r>
              <a:rPr lang="ru-RU" sz="3400" dirty="0"/>
              <a:t>руководителей ОО, зам. </a:t>
            </a:r>
            <a:r>
              <a:rPr lang="ru-RU" sz="3400" dirty="0" smtClean="0"/>
              <a:t>руководителей;</a:t>
            </a:r>
            <a:endParaRPr lang="ru-RU" sz="3400" dirty="0"/>
          </a:p>
          <a:p>
            <a:r>
              <a:rPr lang="ru-RU" sz="3400" dirty="0" smtClean="0"/>
              <a:t>заседания </a:t>
            </a:r>
            <a:r>
              <a:rPr lang="ru-RU" sz="3400" dirty="0"/>
              <a:t>муниципальных профессионально - методических объединений </a:t>
            </a:r>
            <a:r>
              <a:rPr lang="ru-RU" sz="3400" dirty="0" smtClean="0"/>
              <a:t>учителей-предметников;</a:t>
            </a:r>
            <a:endParaRPr lang="ru-RU" sz="3400" dirty="0"/>
          </a:p>
          <a:p>
            <a:r>
              <a:rPr lang="ru-RU" sz="3400" dirty="0"/>
              <a:t>апробации рабочих программ по учебным предметам ФГОС НОО и </a:t>
            </a:r>
            <a:r>
              <a:rPr lang="ru-RU" sz="3400" dirty="0" smtClean="0"/>
              <a:t>ООО;</a:t>
            </a:r>
          </a:p>
          <a:p>
            <a:r>
              <a:rPr lang="ru-RU" sz="3400" dirty="0"/>
              <a:t>проведение мониторинга готовности;</a:t>
            </a:r>
          </a:p>
          <a:p>
            <a:r>
              <a:rPr lang="ru-RU" sz="3400" dirty="0"/>
              <a:t>организация педагогических работников по выявлению уровня профессиональной компетентности</a:t>
            </a:r>
            <a:r>
              <a:rPr lang="ru-RU" sz="3400" dirty="0" smtClean="0"/>
              <a:t>;</a:t>
            </a:r>
          </a:p>
          <a:p>
            <a:r>
              <a:rPr lang="ru-RU" sz="3400" dirty="0" smtClean="0"/>
              <a:t>курсовая подготовка;</a:t>
            </a:r>
            <a:endParaRPr lang="ru-RU" sz="3400" dirty="0"/>
          </a:p>
          <a:p>
            <a:r>
              <a:rPr lang="ru-RU" sz="3400" dirty="0" smtClean="0"/>
              <a:t>участие </a:t>
            </a:r>
            <a:r>
              <a:rPr lang="ru-RU" sz="3400" dirty="0"/>
              <a:t>педагогов ОО в </a:t>
            </a:r>
            <a:r>
              <a:rPr lang="ru-RU" sz="3400" dirty="0" smtClean="0"/>
              <a:t>мероприятиях различных уровней;</a:t>
            </a:r>
            <a:endParaRPr lang="ru-RU" sz="3400" dirty="0"/>
          </a:p>
          <a:p>
            <a:r>
              <a:rPr lang="ru-RU" sz="3400" dirty="0" smtClean="0"/>
              <a:t>методическая помощь ИМЦ;</a:t>
            </a:r>
            <a:endParaRPr lang="ru-RU" sz="3400" dirty="0"/>
          </a:p>
          <a:p>
            <a:r>
              <a:rPr lang="ru-RU" sz="3400" dirty="0"/>
              <a:t>обобщение </a:t>
            </a:r>
            <a:r>
              <a:rPr lang="ru-RU" sz="3400" dirty="0" smtClean="0"/>
              <a:t>практического опыта;  </a:t>
            </a:r>
            <a:endParaRPr lang="ru-RU" sz="3400" dirty="0"/>
          </a:p>
          <a:p>
            <a:r>
              <a:rPr lang="ru-RU" sz="3400" dirty="0"/>
              <a:t>публикации и выступления в </a:t>
            </a:r>
            <a:r>
              <a:rPr lang="ru-RU" sz="3400" dirty="0" smtClean="0"/>
              <a:t>СМИ.</a:t>
            </a:r>
            <a:endParaRPr lang="ru-RU" sz="3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400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Основные мероприятия муниципальной </a:t>
            </a:r>
            <a:r>
              <a:rPr lang="ru-RU" sz="2200" dirty="0">
                <a:solidFill>
                  <a:srgbClr val="0070C0"/>
                </a:solidFill>
                <a:latin typeface="Arial Black" panose="020B0A04020102020204" pitchFamily="34" charset="0"/>
              </a:rPr>
              <a:t>«Дорожной карты» в 2022-2023 учебном </a:t>
            </a:r>
            <a:r>
              <a:rPr lang="ru-RU" sz="2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году: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85740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3400" dirty="0"/>
              <a:t> </a:t>
            </a:r>
            <a:r>
              <a:rPr lang="ru-RU" sz="3400" dirty="0" smtClean="0"/>
              <a:t>Январь, </a:t>
            </a:r>
            <a:r>
              <a:rPr lang="ru-RU" sz="3400" dirty="0"/>
              <a:t>2022 </a:t>
            </a:r>
            <a:r>
              <a:rPr lang="ru-RU" sz="3400" dirty="0" smtClean="0"/>
              <a:t>г. Совещание </a:t>
            </a:r>
            <a:r>
              <a:rPr lang="ru-RU" sz="3400" dirty="0"/>
              <a:t>для руководителей и зам. руководителей по УВР «ФГОС третьего поколения</a:t>
            </a:r>
            <a:r>
              <a:rPr lang="ru-RU" sz="3400" dirty="0" smtClean="0"/>
              <a:t>»;</a:t>
            </a:r>
          </a:p>
          <a:p>
            <a:pPr algn="just"/>
            <a:r>
              <a:rPr lang="ru-RU" sz="3400" dirty="0"/>
              <a:t>Январь-апрель, 2022 </a:t>
            </a:r>
            <a:r>
              <a:rPr lang="ru-RU" sz="3400" dirty="0" smtClean="0"/>
              <a:t>г. Консультирование </a:t>
            </a:r>
            <a:r>
              <a:rPr lang="ru-RU" sz="3400" dirty="0"/>
              <a:t>руководителей ОО, зам. руководителей по приведению в соответствие с требованиями обновленных ФГОС нормативно-правового обеспечения деятельности общеобразовательных организаций в условиях перехода на обновленные ФГОС НОО и ФГОС ООО в 1 и 5 </a:t>
            </a:r>
            <a:r>
              <a:rPr lang="ru-RU" sz="3400" dirty="0" smtClean="0"/>
              <a:t>классах;</a:t>
            </a:r>
          </a:p>
          <a:p>
            <a:pPr algn="just"/>
            <a:r>
              <a:rPr lang="ru-RU" sz="3400" dirty="0"/>
              <a:t>Январь-апрель, 2022 г. Заседания муниципальных профессионально - методических объединений учителей-предметников по вопросам введения обновленных ФГОС НОО и ФГОС </a:t>
            </a:r>
            <a:r>
              <a:rPr lang="ru-RU" sz="3400" dirty="0" smtClean="0"/>
              <a:t>ООО;</a:t>
            </a:r>
            <a:r>
              <a:rPr lang="ru-RU" sz="3400" dirty="0"/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5384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ПОЛУЧЕНИЕ ИНФОРМАЦИИ НА САЙТЕ </a:t>
            </a:r>
            <a:r>
              <a:rPr lang="en-US" sz="2400" b="1" dirty="0" smtClean="0">
                <a:solidFill>
                  <a:srgbClr val="002060"/>
                </a:solidFill>
                <a:latin typeface="Arial Black" panose="020B0A04020102020204" pitchFamily="34" charset="0"/>
                <a:hlinkClick r:id="rId2"/>
              </a:rPr>
              <a:t>HTTPS://EDSOO.RU/</a:t>
            </a: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«ЕДИНОЕ СОДЕРЖАНИЕ ОБЩЕГО ОБРАЗОВАНИЯ» 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4277"/>
          <a:stretch/>
        </p:blipFill>
        <p:spPr bwMode="auto">
          <a:xfrm>
            <a:off x="311871" y="1700808"/>
            <a:ext cx="8758532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094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92211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МОНИТОРИНГ ГОТОВНОСТИ ОБРАЗОВАТЕЛЬНОЙ ОРГАНИЗАЦИИ НОВОКУЗНЕЦКОГО МР К ВВЕДЕНИЮ ОБНОВЛЕННЫХ ФГОС НОО И ФГОС ООО </a:t>
            </a:r>
            <a:b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980728"/>
            <a:ext cx="8280920" cy="575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145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</TotalTime>
  <Words>543</Words>
  <Application>Microsoft Office PowerPoint</Application>
  <PresentationFormat>Экран (4:3)</PresentationFormat>
  <Paragraphs>110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Times New Roman</vt:lpstr>
      <vt:lpstr>Verdana</vt:lpstr>
      <vt:lpstr>Тема Office</vt:lpstr>
      <vt:lpstr>Анализ результатов подготовки к переходу на обновленный ФГОС: от проекта к внедрению.</vt:lpstr>
      <vt:lpstr>Презентация PowerPoint</vt:lpstr>
      <vt:lpstr>ПОСЛЕДОВАТЕЛЬНОСТЬ ДЕЙСТВИЙ ПО ВВЕДЕНИЮ ФГОС</vt:lpstr>
      <vt:lpstr>Приказы управления образования АНМР о введении ФГОС НОО и ООО в ОО Новокузнецкого МР в 2022-2023 учебном году </vt:lpstr>
      <vt:lpstr>Дорожная карта  по организационно-методическому сопровождению перехода на обновленные ФГОС НОО и ООО в 1 и 5 классах общеобразовательных организаций Новокузнецкого муниципального района в 2022-2023 учебном году  </vt:lpstr>
      <vt:lpstr>Основные мероприятия муниципальной «Дорожной карты» в 2022-2023 учебном году:  </vt:lpstr>
      <vt:lpstr>Основные мероприятия муниципальной «Дорожной карты» в 2022-2023 учебном году:  </vt:lpstr>
      <vt:lpstr>ПОЛУЧЕНИЕ ИНФОРМАЦИИ НА САЙТЕ HTTPS://EDSOO.RU/ «ЕДИНОЕ СОДЕРЖАНИЕ ОБЩЕГО ОБРАЗОВАНИЯ»  </vt:lpstr>
      <vt:lpstr>МОНИТОРИНГ ГОТОВНОСТИ ОБРАЗОВАТЕЛЬНОЙ ОРГАНИЗАЦИИ НОВОКУЗНЕЦКОГО МР К ВВЕДЕНИЮ ОБНОВЛЕННЫХ ФГОС НОО И ФГОС ООО  </vt:lpstr>
      <vt:lpstr>МОНИТОРИНГ ГОТОВНОСТИ ОБРАЗОВАТЕЛЬНОЙ ОРГАНИЗАЦИИ НОВОКУЗНЕЦКОГО МР К ВВЕДЕНИЮ ОБНОВЛЕННЫХ ФГОС НОО И ФГОС ООО  </vt:lpstr>
      <vt:lpstr>Динамика уровня готовности образовательных организаций к введению обновленных  ФГОС НОО И ООО</vt:lpstr>
      <vt:lpstr>Готовность ОО Новокузнецкого муниципального района к введению обновленных ФГОС НОО и ООО  с 01.09.2022г. (май 2022г.)</vt:lpstr>
      <vt:lpstr>ПОВЫШЕНИЕ КВАЛИФИКАЦИИ ПЕДАГОГИЧЕСКИХ РАБОТНИКОВ </vt:lpstr>
      <vt:lpstr>МЕТОДИЧЕСКОЕ ОБЕСПЕЧЕНИЕ  </vt:lpstr>
      <vt:lpstr>ИНФОРМАЦИОННОЕ ОБЕСПЕЧЕНИЕ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Гераськина</dc:creator>
  <cp:lastModifiedBy>Сапунчик Елена Анатольевна</cp:lastModifiedBy>
  <cp:revision>76</cp:revision>
  <cp:lastPrinted>2022-02-16T07:13:13Z</cp:lastPrinted>
  <dcterms:created xsi:type="dcterms:W3CDTF">2022-02-14T02:56:54Z</dcterms:created>
  <dcterms:modified xsi:type="dcterms:W3CDTF">2022-08-22T10:14:13Z</dcterms:modified>
</cp:coreProperties>
</file>