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57" r:id="rId4"/>
    <p:sldId id="258" r:id="rId5"/>
    <p:sldId id="259" r:id="rId6"/>
    <p:sldId id="260" r:id="rId7"/>
    <p:sldId id="270" r:id="rId8"/>
    <p:sldId id="262" r:id="rId9"/>
    <p:sldId id="261" r:id="rId10"/>
    <p:sldId id="263" r:id="rId11"/>
    <p:sldId id="271" r:id="rId12"/>
    <p:sldId id="264" r:id="rId13"/>
    <p:sldId id="265" r:id="rId14"/>
    <p:sldId id="266" r:id="rId15"/>
    <p:sldId id="267" r:id="rId16"/>
    <p:sldId id="269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1340768"/>
            <a:ext cx="8496944" cy="18002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«Подготовка обучающихся к ВПР </a:t>
            </a:r>
            <a:br>
              <a:rPr lang="ru-RU" dirty="0" smtClean="0"/>
            </a:br>
            <a:r>
              <a:rPr lang="ru-RU" dirty="0" smtClean="0"/>
              <a:t>по химии: </a:t>
            </a:r>
            <a:br>
              <a:rPr lang="ru-RU" dirty="0" smtClean="0"/>
            </a:br>
            <a:r>
              <a:rPr lang="ru-RU" dirty="0" smtClean="0"/>
              <a:t>опыт, проблемы, пути их решения»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91880" y="4365104"/>
            <a:ext cx="5472608" cy="936104"/>
          </a:xfrm>
        </p:spPr>
        <p:txBody>
          <a:bodyPr/>
          <a:lstStyle/>
          <a:p>
            <a:r>
              <a:rPr lang="ru-RU" dirty="0" smtClean="0"/>
              <a:t>РМО от 24.02.2021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/>
          <a:srcRect l="2714" t="46919" r="28938" b="20548"/>
          <a:stretch/>
        </p:blipFill>
        <p:spPr bwMode="auto">
          <a:xfrm>
            <a:off x="1115616" y="332656"/>
            <a:ext cx="6323612" cy="2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2137558"/>
              </p:ext>
            </p:extLst>
          </p:nvPr>
        </p:nvGraphicFramePr>
        <p:xfrm>
          <a:off x="107504" y="3212976"/>
          <a:ext cx="8856984" cy="284060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321370"/>
                <a:gridCol w="607567"/>
                <a:gridCol w="607567"/>
                <a:gridCol w="783977"/>
                <a:gridCol w="783977"/>
                <a:gridCol w="684311"/>
                <a:gridCol w="684311"/>
                <a:gridCol w="691952"/>
                <a:gridCol w="691952"/>
              </a:tblGrid>
              <a:tr h="986408">
                <a:tc rowSpan="2">
                  <a:txBody>
                    <a:bodyPr/>
                    <a:lstStyle/>
                    <a:p>
                      <a:r>
                        <a:rPr lang="ru-RU" dirty="0" smtClean="0"/>
                        <a:t>ОО</a:t>
                      </a:r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dirty="0" smtClean="0"/>
                        <a:t>Еланская СОШ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dirty="0" err="1" smtClean="0"/>
                        <a:t>Кузедеевская</a:t>
                      </a:r>
                      <a:r>
                        <a:rPr lang="ru-RU" baseline="0" dirty="0" smtClean="0"/>
                        <a:t> СОШ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dirty="0" err="1" smtClean="0"/>
                        <a:t>Сары-Чумышская</a:t>
                      </a:r>
                      <a:r>
                        <a:rPr lang="ru-RU" dirty="0" smtClean="0"/>
                        <a:t> ООШ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dirty="0" err="1" smtClean="0"/>
                        <a:t>Лысинская</a:t>
                      </a:r>
                      <a:r>
                        <a:rPr lang="ru-RU" dirty="0" smtClean="0"/>
                        <a:t> ООШ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6.3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6.4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6.3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6.4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6.3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6.4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6.3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6.4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% выполненных заданий в ОО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30,0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0,0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20,0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0,0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50,0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50,0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66,67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66,67</a:t>
                      </a:r>
                      <a:endParaRPr lang="ru-RU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% выполненных заданий в НМР</a:t>
                      </a:r>
                      <a:endParaRPr lang="ru-RU" dirty="0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36,36/18,18</a:t>
                      </a:r>
                      <a:endParaRPr lang="ru-RU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% выполненных заданий в</a:t>
                      </a:r>
                      <a:r>
                        <a:rPr lang="ru-RU" baseline="0" dirty="0" smtClean="0"/>
                        <a:t> КО</a:t>
                      </a:r>
                      <a:endParaRPr lang="ru-RU" dirty="0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43,05/29,23</a:t>
                      </a:r>
                      <a:endParaRPr lang="ru-RU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% выполненных заданий в</a:t>
                      </a:r>
                      <a:r>
                        <a:rPr lang="ru-RU" baseline="0" dirty="0" smtClean="0"/>
                        <a:t> РФ</a:t>
                      </a:r>
                      <a:endParaRPr lang="ru-RU" dirty="0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45,26/31,02</a:t>
                      </a:r>
                      <a:endParaRPr lang="ru-RU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77" y="1502451"/>
            <a:ext cx="700882" cy="1619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77" r="29319"/>
          <a:stretch/>
        </p:blipFill>
        <p:spPr bwMode="auto">
          <a:xfrm>
            <a:off x="539551" y="16559"/>
            <a:ext cx="653601" cy="1514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4193492"/>
              </p:ext>
            </p:extLst>
          </p:nvPr>
        </p:nvGraphicFramePr>
        <p:xfrm>
          <a:off x="107504" y="2492896"/>
          <a:ext cx="8856982" cy="2768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321370"/>
                <a:gridCol w="1300959"/>
                <a:gridCol w="1482128"/>
                <a:gridCol w="1368622"/>
                <a:gridCol w="1383903"/>
              </a:tblGrid>
              <a:tr h="914400">
                <a:tc rowSpan="2">
                  <a:txBody>
                    <a:bodyPr/>
                    <a:lstStyle/>
                    <a:p>
                      <a:r>
                        <a:rPr lang="ru-RU" dirty="0" smtClean="0"/>
                        <a:t>ОО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Еланская СОШ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Кузедеевская</a:t>
                      </a:r>
                      <a:r>
                        <a:rPr lang="ru-RU" baseline="0" dirty="0" smtClean="0"/>
                        <a:t> СОШ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Сары-Чумышская</a:t>
                      </a:r>
                      <a:r>
                        <a:rPr lang="ru-RU" dirty="0" smtClean="0"/>
                        <a:t> ООШ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Лысинская</a:t>
                      </a:r>
                      <a:r>
                        <a:rPr lang="ru-RU" dirty="0" smtClean="0"/>
                        <a:t> ООШ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6.5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6.5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6.5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6.5</a:t>
                      </a:r>
                      <a:endParaRPr lang="ru-RU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% выполненных заданий в ОО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60,00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20,00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50,00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33,33</a:t>
                      </a:r>
                      <a:endParaRPr lang="ru-RU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% выполненных заданий в НМР</a:t>
                      </a:r>
                      <a:endParaRPr lang="ru-RU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45,45</a:t>
                      </a:r>
                      <a:endParaRPr lang="ru-RU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% выполненных заданий в</a:t>
                      </a:r>
                      <a:r>
                        <a:rPr lang="ru-RU" baseline="0" dirty="0" smtClean="0"/>
                        <a:t> КО</a:t>
                      </a:r>
                      <a:endParaRPr lang="ru-RU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34,04</a:t>
                      </a:r>
                      <a:endParaRPr lang="ru-RU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% выполненных заданий в</a:t>
                      </a:r>
                      <a:r>
                        <a:rPr lang="ru-RU" baseline="0" dirty="0" smtClean="0"/>
                        <a:t> РФ</a:t>
                      </a:r>
                      <a:endParaRPr lang="ru-RU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34,75</a:t>
                      </a:r>
                      <a:endParaRPr lang="ru-RU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147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/>
          <a:srcRect l="2714" t="77994" r="28938" b="8329"/>
          <a:stretch/>
        </p:blipFill>
        <p:spPr bwMode="auto">
          <a:xfrm>
            <a:off x="827584" y="404664"/>
            <a:ext cx="7646874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76672"/>
            <a:ext cx="665163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2973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/>
          <a:srcRect l="1482" t="13871" r="30707" b="43484"/>
          <a:stretch/>
        </p:blipFill>
        <p:spPr bwMode="auto">
          <a:xfrm>
            <a:off x="899592" y="188640"/>
            <a:ext cx="6192688" cy="3115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5009066"/>
              </p:ext>
            </p:extLst>
          </p:nvPr>
        </p:nvGraphicFramePr>
        <p:xfrm>
          <a:off x="107504" y="3645024"/>
          <a:ext cx="8856984" cy="284060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321370"/>
                <a:gridCol w="607567"/>
                <a:gridCol w="607567"/>
                <a:gridCol w="783977"/>
                <a:gridCol w="783977"/>
                <a:gridCol w="684311"/>
                <a:gridCol w="684311"/>
                <a:gridCol w="691952"/>
                <a:gridCol w="691952"/>
              </a:tblGrid>
              <a:tr h="986408">
                <a:tc rowSpan="2">
                  <a:txBody>
                    <a:bodyPr/>
                    <a:lstStyle/>
                    <a:p>
                      <a:r>
                        <a:rPr lang="ru-RU" dirty="0" smtClean="0"/>
                        <a:t>ОО</a:t>
                      </a:r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dirty="0" smtClean="0"/>
                        <a:t>Еланская СОШ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dirty="0" err="1" smtClean="0"/>
                        <a:t>Кузедеевская</a:t>
                      </a:r>
                      <a:r>
                        <a:rPr lang="ru-RU" baseline="0" dirty="0" smtClean="0"/>
                        <a:t> СОШ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dirty="0" err="1" smtClean="0"/>
                        <a:t>Сары-Чумышская</a:t>
                      </a:r>
                      <a:r>
                        <a:rPr lang="ru-RU" dirty="0" smtClean="0"/>
                        <a:t> ООШ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dirty="0" err="1" smtClean="0"/>
                        <a:t>Лысинская</a:t>
                      </a:r>
                      <a:r>
                        <a:rPr lang="ru-RU" dirty="0" smtClean="0"/>
                        <a:t> ООШ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7.1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7.2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7.1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7.2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7.1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7.2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7.1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7.2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% выполненных заданий в ОО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30,0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20,0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40,0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80,0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87,50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75,0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50,0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66,67</a:t>
                      </a:r>
                      <a:endParaRPr lang="ru-RU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% выполненных заданий в НМР</a:t>
                      </a:r>
                      <a:endParaRPr lang="ru-RU" dirty="0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45,45/50,0</a:t>
                      </a:r>
                      <a:endParaRPr lang="ru-RU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% выполненных заданий в</a:t>
                      </a:r>
                      <a:r>
                        <a:rPr lang="ru-RU" baseline="0" dirty="0" smtClean="0"/>
                        <a:t> КО</a:t>
                      </a:r>
                      <a:endParaRPr lang="ru-RU" dirty="0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32,70/43,39</a:t>
                      </a:r>
                      <a:endParaRPr lang="ru-RU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% выполненных заданий в</a:t>
                      </a:r>
                      <a:r>
                        <a:rPr lang="ru-RU" baseline="0" dirty="0" smtClean="0"/>
                        <a:t> РФ</a:t>
                      </a:r>
                      <a:endParaRPr lang="ru-RU" dirty="0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35,64/46,39</a:t>
                      </a:r>
                      <a:endParaRPr lang="ru-RU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20688"/>
            <a:ext cx="665163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884" t="23038" r="30707" b="16001"/>
          <a:stretch>
            <a:fillRect/>
          </a:stretch>
        </p:blipFill>
        <p:spPr bwMode="auto">
          <a:xfrm>
            <a:off x="1691680" y="188640"/>
            <a:ext cx="4608512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3816814"/>
              </p:ext>
            </p:extLst>
          </p:nvPr>
        </p:nvGraphicFramePr>
        <p:xfrm>
          <a:off x="107504" y="3789040"/>
          <a:ext cx="8856982" cy="2768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321370"/>
                <a:gridCol w="1215134"/>
                <a:gridCol w="1567953"/>
                <a:gridCol w="1368622"/>
                <a:gridCol w="1383903"/>
              </a:tblGrid>
              <a:tr h="914400">
                <a:tc rowSpan="2">
                  <a:txBody>
                    <a:bodyPr/>
                    <a:lstStyle/>
                    <a:p>
                      <a:r>
                        <a:rPr lang="ru-RU" dirty="0" smtClean="0"/>
                        <a:t>ОО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Еланская СОШ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Кузедеевская</a:t>
                      </a:r>
                      <a:r>
                        <a:rPr lang="ru-RU" baseline="0" dirty="0" smtClean="0"/>
                        <a:t> СОШ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Сары-Чумышская</a:t>
                      </a:r>
                      <a:r>
                        <a:rPr lang="ru-RU" dirty="0" smtClean="0"/>
                        <a:t> ООШ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Лысинская</a:t>
                      </a:r>
                      <a:r>
                        <a:rPr lang="ru-RU" dirty="0" smtClean="0"/>
                        <a:t> ООШ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7.3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7.3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7.3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7.3</a:t>
                      </a:r>
                      <a:endParaRPr lang="ru-RU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% выполненных заданий в ОО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15,00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40,0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62,50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66,67</a:t>
                      </a:r>
                      <a:endParaRPr lang="ru-RU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% выполненных заданий в НМР</a:t>
                      </a:r>
                      <a:endParaRPr lang="ru-RU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36,36</a:t>
                      </a:r>
                      <a:endParaRPr lang="ru-RU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% выполненных заданий в</a:t>
                      </a:r>
                      <a:r>
                        <a:rPr lang="ru-RU" baseline="0" dirty="0" smtClean="0"/>
                        <a:t> КО</a:t>
                      </a:r>
                      <a:endParaRPr lang="ru-RU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32,50</a:t>
                      </a:r>
                      <a:endParaRPr lang="ru-RU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% выполненных заданий в</a:t>
                      </a:r>
                      <a:r>
                        <a:rPr lang="ru-RU" baseline="0" dirty="0" smtClean="0"/>
                        <a:t> РФ</a:t>
                      </a:r>
                      <a:endParaRPr lang="ru-RU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35,47</a:t>
                      </a:r>
                      <a:endParaRPr lang="ru-RU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482" t="15221" r="30707" b="50004"/>
          <a:stretch>
            <a:fillRect/>
          </a:stretch>
        </p:blipFill>
        <p:spPr bwMode="auto">
          <a:xfrm>
            <a:off x="971600" y="404664"/>
            <a:ext cx="7196300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9702161"/>
              </p:ext>
            </p:extLst>
          </p:nvPr>
        </p:nvGraphicFramePr>
        <p:xfrm>
          <a:off x="179512" y="3789040"/>
          <a:ext cx="8856982" cy="2768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321370"/>
                <a:gridCol w="1215134"/>
                <a:gridCol w="1567953"/>
                <a:gridCol w="1368622"/>
                <a:gridCol w="1383903"/>
              </a:tblGrid>
              <a:tr h="914400">
                <a:tc rowSpan="2">
                  <a:txBody>
                    <a:bodyPr/>
                    <a:lstStyle/>
                    <a:p>
                      <a:r>
                        <a:rPr lang="ru-RU" dirty="0" smtClean="0"/>
                        <a:t>ОО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Еланская СОШ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Кузедеевская</a:t>
                      </a:r>
                      <a:r>
                        <a:rPr lang="ru-RU" baseline="0" dirty="0" smtClean="0"/>
                        <a:t> СОШ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Сары-Чумышская</a:t>
                      </a:r>
                      <a:r>
                        <a:rPr lang="ru-RU" dirty="0" smtClean="0"/>
                        <a:t> ООШ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Лысинская</a:t>
                      </a:r>
                      <a:r>
                        <a:rPr lang="ru-RU" dirty="0" smtClean="0"/>
                        <a:t> ООШ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8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8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8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8</a:t>
                      </a:r>
                      <a:endParaRPr lang="ru-RU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% выполненных заданий в ОО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55,0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10,0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62,5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100,0</a:t>
                      </a:r>
                      <a:endParaRPr lang="ru-RU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% выполненных заданий в НМР</a:t>
                      </a:r>
                      <a:endParaRPr lang="ru-RU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52,27</a:t>
                      </a:r>
                      <a:endParaRPr lang="ru-RU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% выполненных заданий в</a:t>
                      </a:r>
                      <a:r>
                        <a:rPr lang="ru-RU" baseline="0" dirty="0" smtClean="0"/>
                        <a:t> КО</a:t>
                      </a:r>
                      <a:endParaRPr lang="ru-RU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58,12</a:t>
                      </a:r>
                      <a:endParaRPr lang="ru-RU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% выполненных заданий в</a:t>
                      </a:r>
                      <a:r>
                        <a:rPr lang="ru-RU" baseline="0" dirty="0" smtClean="0"/>
                        <a:t> РФ</a:t>
                      </a:r>
                      <a:endParaRPr lang="ru-RU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58,46</a:t>
                      </a:r>
                      <a:endParaRPr lang="ru-RU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08720"/>
            <a:ext cx="903286" cy="2087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482" t="49995" r="32446" b="21750"/>
          <a:stretch>
            <a:fillRect/>
          </a:stretch>
        </p:blipFill>
        <p:spPr bwMode="auto">
          <a:xfrm>
            <a:off x="611560" y="332656"/>
            <a:ext cx="7787942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9667173"/>
              </p:ext>
            </p:extLst>
          </p:nvPr>
        </p:nvGraphicFramePr>
        <p:xfrm>
          <a:off x="23727" y="3645024"/>
          <a:ext cx="8856982" cy="2768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321370"/>
                <a:gridCol w="1154895"/>
                <a:gridCol w="1628192"/>
                <a:gridCol w="1368622"/>
                <a:gridCol w="1383903"/>
              </a:tblGrid>
              <a:tr h="914400">
                <a:tc rowSpan="2">
                  <a:txBody>
                    <a:bodyPr/>
                    <a:lstStyle/>
                    <a:p>
                      <a:r>
                        <a:rPr lang="ru-RU" dirty="0" smtClean="0"/>
                        <a:t>ОО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Еланская СОШ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Кузедеевская</a:t>
                      </a:r>
                      <a:r>
                        <a:rPr lang="ru-RU" baseline="0" dirty="0" smtClean="0"/>
                        <a:t> СОШ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Сары-Чумышская</a:t>
                      </a:r>
                      <a:r>
                        <a:rPr lang="ru-RU" dirty="0" smtClean="0"/>
                        <a:t> ООШ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Лысинская</a:t>
                      </a:r>
                      <a:r>
                        <a:rPr lang="ru-RU" dirty="0" smtClean="0"/>
                        <a:t> ООШ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9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9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9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9</a:t>
                      </a:r>
                      <a:endParaRPr lang="ru-RU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% выполненных заданий в ОО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75,0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50,0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100,0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50,0</a:t>
                      </a:r>
                      <a:endParaRPr lang="ru-RU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% выполненных заданий в НМР</a:t>
                      </a:r>
                      <a:endParaRPr lang="ru-RU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70,45</a:t>
                      </a:r>
                      <a:endParaRPr lang="ru-RU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% выполненных заданий в</a:t>
                      </a:r>
                      <a:r>
                        <a:rPr lang="ru-RU" baseline="0" dirty="0" smtClean="0"/>
                        <a:t> КО</a:t>
                      </a:r>
                      <a:endParaRPr lang="ru-RU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65,31</a:t>
                      </a:r>
                      <a:endParaRPr lang="ru-RU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% выполненных заданий в</a:t>
                      </a:r>
                      <a:r>
                        <a:rPr lang="ru-RU" baseline="0" dirty="0" smtClean="0"/>
                        <a:t> РФ</a:t>
                      </a:r>
                      <a:endParaRPr lang="ru-RU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67,79</a:t>
                      </a:r>
                      <a:endParaRPr lang="ru-RU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Аналитическая справка ВПР по химии 2020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997151"/>
          </a:xfrm>
        </p:spPr>
        <p:txBody>
          <a:bodyPr>
            <a:normAutofit fontScale="47500" lnSpcReduction="20000"/>
          </a:bodyPr>
          <a:lstStyle/>
          <a:p>
            <a:r>
              <a:rPr lang="ru-RU" sz="5100" u="sng" dirty="0" smtClean="0"/>
              <a:t>низкие результаты конкретно по разделам (темам</a:t>
            </a:r>
            <a:r>
              <a:rPr lang="ru-RU" sz="5100" u="sng" dirty="0" smtClean="0"/>
              <a:t>):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Задание 1.1 Первоначальные </a:t>
            </a:r>
            <a:r>
              <a:rPr lang="ru-RU" dirty="0"/>
              <a:t>химические понятия. Тела и вещества. Чистые вещества и </a:t>
            </a:r>
            <a:r>
              <a:rPr lang="ru-RU" dirty="0" smtClean="0"/>
              <a:t>смеси. Описывать </a:t>
            </a:r>
            <a:r>
              <a:rPr lang="ru-RU" dirty="0"/>
              <a:t>свойства твердых, жидких, газообразных веществ, выделяя их существенные признаки; называть соединения изученных классов неорганических веществ;  составлять формулы неорганических соединений изученных </a:t>
            </a:r>
            <a:r>
              <a:rPr lang="ru-RU" dirty="0" smtClean="0"/>
              <a:t>классов.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Задание 2. Первоначальные </a:t>
            </a:r>
            <a:r>
              <a:rPr lang="ru-RU" dirty="0"/>
              <a:t>химические понятия. Физические и химические явления. Химическая реакция. Признаки химических </a:t>
            </a:r>
            <a:r>
              <a:rPr lang="ru-RU" dirty="0" smtClean="0"/>
              <a:t>реакций. Различать </a:t>
            </a:r>
            <a:r>
              <a:rPr lang="ru-RU" dirty="0"/>
              <a:t>химические и физические </a:t>
            </a:r>
            <a:r>
              <a:rPr lang="ru-RU" dirty="0" smtClean="0"/>
              <a:t>явления.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Задание 4.1. </a:t>
            </a:r>
            <a:r>
              <a:rPr lang="ru-RU" dirty="0"/>
              <a:t>Состав и строение атомов. Понятие об изотопах. Периодический закон и Периодическая система химических элементов Д.И. Менделеева. Периоды и группы. Физический смысл порядкового номера элемента. Строение электронных </a:t>
            </a:r>
            <a:r>
              <a:rPr lang="ru-RU" dirty="0" smtClean="0"/>
              <a:t>оболочек атомов </a:t>
            </a:r>
            <a:r>
              <a:rPr lang="ru-RU" dirty="0"/>
              <a:t>первых двадцати химических элементов Периодической системы Д.И. Менделеева. Химическая формула. Валентность химических элементов. Понятие об </a:t>
            </a:r>
            <a:r>
              <a:rPr lang="ru-RU" dirty="0" smtClean="0"/>
              <a:t>оксидах. 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Задание 5.2. </a:t>
            </a:r>
            <a:r>
              <a:rPr lang="ru-RU" dirty="0"/>
              <a:t>Роль химии в жизни человека. Вода как растворитель. Растворы. Понятие о растворимости веществ в воде. Массовая доля вещества в растворе. Роль растворов в природе и жизни человека. </a:t>
            </a: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Задание 6.2-6.4 .</a:t>
            </a:r>
            <a:r>
              <a:rPr lang="ru-RU" dirty="0"/>
              <a:t> Химическая формула. Массовая доля химического элемента в </a:t>
            </a:r>
            <a:r>
              <a:rPr lang="ru-RU" dirty="0" smtClean="0"/>
              <a:t>соединении. Расчеты </a:t>
            </a:r>
            <a:r>
              <a:rPr lang="ru-RU" dirty="0"/>
              <a:t>по химической формуле. Расчеты массовой доли химического элемента в соединении. Кислород. Водород. Вода. Важнейшие классы неорганических </a:t>
            </a:r>
            <a:r>
              <a:rPr lang="ru-RU" dirty="0" smtClean="0"/>
              <a:t>соединений. Оксиды</a:t>
            </a:r>
            <a:r>
              <a:rPr lang="ru-RU" dirty="0"/>
              <a:t>. Основания. Кислоты. Соли (средние). Количество вещества. Моль. Молярная масса. Молярный объем газов</a:t>
            </a:r>
            <a:r>
              <a:rPr lang="ru-RU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Задание 8. </a:t>
            </a:r>
            <a:r>
              <a:rPr lang="ru-RU" dirty="0"/>
              <a:t>Химия в системе наук. Роль химии в жизни человека.</a:t>
            </a:r>
          </a:p>
          <a:p>
            <a:pPr marL="514350" indent="-514350">
              <a:buFont typeface="+mj-lt"/>
              <a:buAutoNum type="arabicPeriod"/>
            </a:pPr>
            <a:endParaRPr lang="ru-RU" dirty="0"/>
          </a:p>
          <a:p>
            <a:pPr marL="514350" indent="-514350">
              <a:buFont typeface="+mj-lt"/>
              <a:buAutoNum type="arabicPeriod"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Аналитическая справка ВПР по химии 2020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980927"/>
          </a:xfrm>
        </p:spPr>
        <p:txBody>
          <a:bodyPr>
            <a:normAutofit/>
          </a:bodyPr>
          <a:lstStyle/>
          <a:p>
            <a:r>
              <a:rPr lang="ru-RU" dirty="0" smtClean="0"/>
              <a:t> </a:t>
            </a:r>
            <a:r>
              <a:rPr lang="ru-RU" dirty="0" smtClean="0"/>
              <a:t>вывод о причинах низких показателей по разделам (темам);</a:t>
            </a:r>
          </a:p>
          <a:p>
            <a:r>
              <a:rPr lang="ru-RU" dirty="0" smtClean="0"/>
              <a:t>предложение </a:t>
            </a:r>
            <a:r>
              <a:rPr lang="ru-RU" dirty="0" smtClean="0"/>
              <a:t>о повышении качества по предмету, конкретно для ОО, в которых низкие результаты.</a:t>
            </a:r>
          </a:p>
          <a:p>
            <a:endParaRPr lang="ru-RU" dirty="0"/>
          </a:p>
        </p:txBody>
      </p:sp>
      <p:pic>
        <p:nvPicPr>
          <p:cNvPr id="1026" name="Picture 2" descr="https://a.d-cd.net/781317es-960.jpg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86" t="5436" r="26786"/>
          <a:stretch/>
        </p:blipFill>
        <p:spPr bwMode="auto">
          <a:xfrm>
            <a:off x="5652120" y="3674467"/>
            <a:ext cx="2376264" cy="3183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8847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84976" cy="922114"/>
          </a:xfrm>
        </p:spPr>
        <p:txBody>
          <a:bodyPr>
            <a:normAutofit fontScale="90000"/>
          </a:bodyPr>
          <a:lstStyle/>
          <a:p>
            <a:r>
              <a:rPr lang="ru-RU" sz="3600" b="1" dirty="0"/>
              <a:t>План работы учителя по устранению пробелов знаний учащихся</a:t>
            </a:r>
            <a:r>
              <a:rPr lang="ru-RU" sz="3600" b="1" dirty="0" smtClean="0"/>
              <a:t>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268760"/>
            <a:ext cx="8568952" cy="5400600"/>
          </a:xfrm>
        </p:spPr>
        <p:txBody>
          <a:bodyPr>
            <a:normAutofit fontScale="47500" lnSpcReduction="20000"/>
          </a:bodyPr>
          <a:lstStyle/>
          <a:p>
            <a:pPr marL="180000" indent="-18000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Уделить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внимание повторению следующих тем: физические и химические явления, признаки химических реакций, вычисление массы вещества по массовой доле, вычисление массовой доли вещества, классификация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неорганических соединений,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вычисление массы вещества по количеству вещества, типы химических реакций, методы разделения смесей, области применения химических соединений.</a:t>
            </a:r>
          </a:p>
          <a:p>
            <a:pPr marL="180000" indent="-18000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Систематизировать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работу по решению задач.</a:t>
            </a:r>
          </a:p>
          <a:p>
            <a:pPr marL="180000" indent="-18000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Активизировать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внимание учащихся на характерные ошибки, которые они допускают при устных и письменных ответах.</a:t>
            </a:r>
          </a:p>
          <a:p>
            <a:pPr marL="180000" indent="-18000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Нацелить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учащихся на необходимость самостоятельной работы и систематического выполнения домашних заданий.</a:t>
            </a:r>
          </a:p>
          <a:p>
            <a:pPr marL="180000" indent="-18000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обучении школьников приёмам работ с различными типами контролирующих заданий (с кратким ответом и развёрнутым ответом), необходимо добиваться понимания того, что успешное выполнения любого задания невозможно без тщательного анализа его условия и выбора адекватной последовательности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действий.</a:t>
            </a:r>
          </a:p>
          <a:p>
            <a:pPr marL="180000" indent="-18000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Одним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из направлений, способствующих повышению качества химических знаний, является обучение школьников работе с текстовой информацией. В качестве материала для отработки умений можно использовать текст учебника или специально подготовленный текст химического содержания с предлагаемыми вопросами, на которые нужно найти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ответ.</a:t>
            </a:r>
          </a:p>
          <a:p>
            <a:pPr marL="180000" indent="-18000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проведении различных форм контроля более широко использовать задания разного типа, направленные на проверку химических свойств веществ и предусматривающих анализ данных, их отбор с учётом сформулированных вопросов и заданий, включающих описание результатов химических экспериментов. При этом важно научить проговаривать или записывать алгоритм действий, что обеспечивает систему в решении задач разного уровня сложности.</a:t>
            </a:r>
          </a:p>
          <a:p>
            <a:pPr marL="180000" indent="-18000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1907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Где брать материалы?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Сайты:</a:t>
            </a:r>
          </a:p>
          <a:p>
            <a:r>
              <a:rPr lang="en-US" dirty="0" smtClean="0"/>
              <a:t>fipi.ru</a:t>
            </a:r>
            <a:r>
              <a:rPr lang="ru-RU" dirty="0" smtClean="0"/>
              <a:t>. Открытый банк заданий для оценки естественно-научной грамотности</a:t>
            </a:r>
            <a:endParaRPr lang="en-US" dirty="0" smtClean="0"/>
          </a:p>
          <a:p>
            <a:r>
              <a:rPr lang="ru-RU" dirty="0" smtClean="0"/>
              <a:t>Решу ВПР</a:t>
            </a:r>
          </a:p>
          <a:p>
            <a:pPr marL="0" indent="0">
              <a:buNone/>
            </a:pPr>
            <a:r>
              <a:rPr lang="ru-RU" dirty="0" smtClean="0"/>
              <a:t>Методические пособия:</a:t>
            </a:r>
          </a:p>
          <a:p>
            <a:r>
              <a:rPr lang="ru-RU" dirty="0" smtClean="0"/>
              <a:t>Сборники заданий для подготовки к ВПР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395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Аналитическая справка ВПР по химии 2020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всего </a:t>
            </a:r>
            <a:r>
              <a:rPr lang="ru-RU" dirty="0" smtClean="0"/>
              <a:t>писало </a:t>
            </a:r>
            <a:endParaRPr lang="ru-RU" dirty="0" smtClean="0"/>
          </a:p>
          <a:p>
            <a:pPr marL="914400" lvl="1" indent="-514350">
              <a:buFont typeface="+mj-lt"/>
              <a:buAutoNum type="alphaLcParenR"/>
            </a:pPr>
            <a:r>
              <a:rPr lang="ru-RU" dirty="0" smtClean="0"/>
              <a:t>9 классы</a:t>
            </a:r>
            <a:r>
              <a:rPr lang="ru-RU" dirty="0" smtClean="0"/>
              <a:t>, </a:t>
            </a:r>
            <a:endParaRPr lang="ru-RU" dirty="0" smtClean="0"/>
          </a:p>
          <a:p>
            <a:pPr marL="914400" lvl="1" indent="-514350">
              <a:buFont typeface="+mj-lt"/>
              <a:buAutoNum type="alphaLcParenR"/>
            </a:pPr>
            <a:r>
              <a:rPr lang="ru-RU" dirty="0" smtClean="0"/>
              <a:t>22 ученика</a:t>
            </a:r>
          </a:p>
          <a:p>
            <a:pPr marL="914400" lvl="1" indent="-514350">
              <a:buFont typeface="+mj-lt"/>
              <a:buAutoNum type="alphaLcParenR"/>
            </a:pPr>
            <a:r>
              <a:rPr lang="ru-RU" dirty="0" smtClean="0"/>
              <a:t>4 образовательные организации;</a:t>
            </a: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результаты </a:t>
            </a:r>
            <a:r>
              <a:rPr lang="ru-RU" dirty="0" smtClean="0"/>
              <a:t>(общие) </a:t>
            </a:r>
            <a:r>
              <a:rPr lang="ru-RU" dirty="0" smtClean="0"/>
              <a:t>качество 59,09%, средний бал – 3,73;</a:t>
            </a: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кол-во </a:t>
            </a:r>
            <a:r>
              <a:rPr lang="ru-RU" dirty="0" smtClean="0"/>
              <a:t>ОО с высокими </a:t>
            </a:r>
            <a:r>
              <a:rPr lang="ru-RU" dirty="0" smtClean="0"/>
              <a:t>результатами </a:t>
            </a:r>
          </a:p>
          <a:p>
            <a:pPr marL="0" indent="0">
              <a:buNone/>
            </a:pPr>
            <a:r>
              <a:rPr lang="ru-RU" dirty="0" smtClean="0"/>
              <a:t>       – 2 (качество более 50%);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      – 2 (качество от 40-50%);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764" t="14504" r="30910" b="26769"/>
          <a:stretch>
            <a:fillRect/>
          </a:stretch>
        </p:blipFill>
        <p:spPr bwMode="auto">
          <a:xfrm>
            <a:off x="1043608" y="260648"/>
            <a:ext cx="6620056" cy="3888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5279051"/>
              </p:ext>
            </p:extLst>
          </p:nvPr>
        </p:nvGraphicFramePr>
        <p:xfrm>
          <a:off x="179512" y="3933056"/>
          <a:ext cx="8856984" cy="278014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321370"/>
                <a:gridCol w="567062"/>
                <a:gridCol w="648072"/>
                <a:gridCol w="826890"/>
                <a:gridCol w="741064"/>
                <a:gridCol w="684311"/>
                <a:gridCol w="684311"/>
                <a:gridCol w="691952"/>
                <a:gridCol w="691952"/>
              </a:tblGrid>
              <a:tr h="936104">
                <a:tc rowSpan="2">
                  <a:txBody>
                    <a:bodyPr/>
                    <a:lstStyle/>
                    <a:p>
                      <a:r>
                        <a:rPr lang="ru-RU" dirty="0" smtClean="0"/>
                        <a:t>ОО</a:t>
                      </a:r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dirty="0" smtClean="0"/>
                        <a:t>Еланская СОШ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dirty="0" err="1" smtClean="0"/>
                        <a:t>Кузедеевская</a:t>
                      </a:r>
                      <a:r>
                        <a:rPr lang="ru-RU" baseline="0" dirty="0" smtClean="0"/>
                        <a:t> СОШ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dirty="0" err="1" smtClean="0"/>
                        <a:t>Сары-Чумышская</a:t>
                      </a:r>
                      <a:r>
                        <a:rPr lang="ru-RU" dirty="0" smtClean="0"/>
                        <a:t> ООШ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dirty="0" err="1" smtClean="0"/>
                        <a:t>Лысинская</a:t>
                      </a:r>
                      <a:r>
                        <a:rPr lang="ru-RU" dirty="0" smtClean="0"/>
                        <a:t> ООШ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7728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1.1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1.2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1.1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1.2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1.1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1.2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1.1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1.2</a:t>
                      </a:r>
                      <a:endParaRPr lang="ru-RU" dirty="0"/>
                    </a:p>
                  </a:txBody>
                  <a:tcPr/>
                </a:tc>
              </a:tr>
              <a:tr h="237728">
                <a:tc>
                  <a:txBody>
                    <a:bodyPr/>
                    <a:lstStyle/>
                    <a:p>
                      <a:r>
                        <a:rPr lang="ru-RU" dirty="0" smtClean="0"/>
                        <a:t>% выполненных заданий в ОО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60,0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46,67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60,0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73,3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100,0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66,67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66,67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44,44</a:t>
                      </a:r>
                      <a:endParaRPr lang="ru-RU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% выполненных заданий в НМР</a:t>
                      </a:r>
                      <a:endParaRPr lang="ru-RU" dirty="0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68,18/56,06</a:t>
                      </a:r>
                      <a:endParaRPr lang="ru-RU" sz="18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% выполненных заданий в</a:t>
                      </a:r>
                      <a:r>
                        <a:rPr lang="ru-RU" baseline="0" dirty="0" smtClean="0"/>
                        <a:t> КО</a:t>
                      </a:r>
                      <a:endParaRPr lang="ru-RU" dirty="0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68,11/49,52</a:t>
                      </a:r>
                      <a:endParaRPr lang="ru-RU" sz="18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% выполненных заданий в</a:t>
                      </a:r>
                      <a:r>
                        <a:rPr lang="ru-RU" baseline="0" dirty="0" smtClean="0"/>
                        <a:t> РФ</a:t>
                      </a:r>
                      <a:endParaRPr lang="ru-RU" dirty="0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69,47/52,87</a:t>
                      </a:r>
                      <a:endParaRPr lang="ru-RU" sz="18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0"/>
            <a:ext cx="2124606" cy="2159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7387022"/>
              </p:ext>
            </p:extLst>
          </p:nvPr>
        </p:nvGraphicFramePr>
        <p:xfrm>
          <a:off x="254905" y="3789040"/>
          <a:ext cx="8856984" cy="2768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321370"/>
                <a:gridCol w="650480"/>
                <a:gridCol w="561269"/>
                <a:gridCol w="830275"/>
                <a:gridCol w="741064"/>
                <a:gridCol w="684311"/>
                <a:gridCol w="684311"/>
                <a:gridCol w="691952"/>
                <a:gridCol w="691952"/>
              </a:tblGrid>
              <a:tr h="914400">
                <a:tc rowSpan="2">
                  <a:txBody>
                    <a:bodyPr/>
                    <a:lstStyle/>
                    <a:p>
                      <a:r>
                        <a:rPr lang="ru-RU" dirty="0" smtClean="0"/>
                        <a:t>ОО</a:t>
                      </a:r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dirty="0" smtClean="0"/>
                        <a:t>Еланская СОШ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dirty="0" err="1" smtClean="0"/>
                        <a:t>Кузедеевская</a:t>
                      </a:r>
                      <a:r>
                        <a:rPr lang="ru-RU" baseline="0" dirty="0" smtClean="0"/>
                        <a:t> СОШ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dirty="0" err="1" smtClean="0"/>
                        <a:t>Сары-Чумышская</a:t>
                      </a:r>
                      <a:r>
                        <a:rPr lang="ru-RU" dirty="0" smtClean="0"/>
                        <a:t> ООШ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dirty="0" err="1" smtClean="0"/>
                        <a:t>Лысинская</a:t>
                      </a:r>
                      <a:r>
                        <a:rPr lang="ru-RU" dirty="0" smtClean="0"/>
                        <a:t> ООШ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2.1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2.2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2.1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2.2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2.1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2.2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2.1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2.2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% выполненных заданий в ОО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30,0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30,0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60,0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20,0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50,0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75,0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33,33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0,0</a:t>
                      </a:r>
                      <a:endParaRPr lang="ru-RU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% выполненных заданий в </a:t>
                      </a:r>
                      <a:r>
                        <a:rPr lang="ru-RU" dirty="0" smtClean="0"/>
                        <a:t>НМР</a:t>
                      </a:r>
                      <a:endParaRPr lang="ru-RU" dirty="0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40,91 / 31,82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% выполненных заданий в</a:t>
                      </a:r>
                      <a:r>
                        <a:rPr lang="ru-RU" baseline="0" dirty="0" smtClean="0"/>
                        <a:t> КО</a:t>
                      </a:r>
                      <a:endParaRPr lang="ru-RU" dirty="0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60,67 / 47,16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% выполненных заданий в</a:t>
                      </a:r>
                      <a:r>
                        <a:rPr lang="ru-RU" baseline="0" dirty="0" smtClean="0"/>
                        <a:t> РФ</a:t>
                      </a:r>
                      <a:endParaRPr lang="ru-RU" dirty="0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60,86/48,46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171" t="12491" r="29711" b="27085"/>
          <a:stretch>
            <a:fillRect/>
          </a:stretch>
        </p:blipFill>
        <p:spPr bwMode="auto">
          <a:xfrm>
            <a:off x="1619672" y="180319"/>
            <a:ext cx="6048672" cy="3556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77" r="29319"/>
          <a:stretch/>
        </p:blipFill>
        <p:spPr bwMode="auto">
          <a:xfrm>
            <a:off x="846554" y="260649"/>
            <a:ext cx="652662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77" r="29319"/>
          <a:stretch/>
        </p:blipFill>
        <p:spPr bwMode="auto">
          <a:xfrm>
            <a:off x="807261" y="2204864"/>
            <a:ext cx="647465" cy="1500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5757785"/>
              </p:ext>
            </p:extLst>
          </p:nvPr>
        </p:nvGraphicFramePr>
        <p:xfrm>
          <a:off x="107504" y="3789040"/>
          <a:ext cx="8856984" cy="2768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321370"/>
                <a:gridCol w="650480"/>
                <a:gridCol w="636662"/>
                <a:gridCol w="754882"/>
                <a:gridCol w="741064"/>
                <a:gridCol w="684311"/>
                <a:gridCol w="684311"/>
                <a:gridCol w="691952"/>
                <a:gridCol w="691952"/>
              </a:tblGrid>
              <a:tr h="914400">
                <a:tc rowSpan="2">
                  <a:txBody>
                    <a:bodyPr/>
                    <a:lstStyle/>
                    <a:p>
                      <a:r>
                        <a:rPr lang="ru-RU" dirty="0" smtClean="0"/>
                        <a:t>ОО</a:t>
                      </a:r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dirty="0" smtClean="0"/>
                        <a:t>Еланская СОШ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dirty="0" err="1" smtClean="0"/>
                        <a:t>Кузедеевская</a:t>
                      </a:r>
                      <a:r>
                        <a:rPr lang="ru-RU" baseline="0" dirty="0" smtClean="0"/>
                        <a:t> СОШ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dirty="0" err="1" smtClean="0"/>
                        <a:t>Сары-Чумышская</a:t>
                      </a:r>
                      <a:r>
                        <a:rPr lang="ru-RU" dirty="0" smtClean="0"/>
                        <a:t> ООШ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dirty="0" err="1" smtClean="0"/>
                        <a:t>Лысинская</a:t>
                      </a:r>
                      <a:r>
                        <a:rPr lang="ru-RU" dirty="0" smtClean="0"/>
                        <a:t> ООШ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3.1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3.2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3.1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3.2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3.1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3.2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3.1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3.2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% выполненных заданий в ОО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60,0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65,0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93,33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60,0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50,0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62,5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88,89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66,67</a:t>
                      </a:r>
                      <a:endParaRPr lang="ru-RU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% выполненных заданий в НМР</a:t>
                      </a:r>
                      <a:endParaRPr lang="ru-RU" dirty="0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69,7/ 63,64</a:t>
                      </a:r>
                      <a:endParaRPr lang="ru-RU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% выполненных заданий в</a:t>
                      </a:r>
                      <a:r>
                        <a:rPr lang="ru-RU" baseline="0" dirty="0" smtClean="0"/>
                        <a:t> КО</a:t>
                      </a:r>
                      <a:endParaRPr lang="ru-RU" dirty="0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68,96/64,27</a:t>
                      </a:r>
                      <a:endParaRPr lang="ru-RU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% выполненных заданий в</a:t>
                      </a:r>
                      <a:r>
                        <a:rPr lang="ru-RU" baseline="0" dirty="0" smtClean="0"/>
                        <a:t> РФ</a:t>
                      </a:r>
                      <a:endParaRPr lang="ru-RU" dirty="0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66,52/56,53</a:t>
                      </a:r>
                      <a:endParaRPr lang="ru-RU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052" t="18742" r="28940" b="33336"/>
          <a:stretch>
            <a:fillRect/>
          </a:stretch>
        </p:blipFill>
        <p:spPr bwMode="auto">
          <a:xfrm>
            <a:off x="1403648" y="89199"/>
            <a:ext cx="6552728" cy="3588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523582"/>
              </p:ext>
            </p:extLst>
          </p:nvPr>
        </p:nvGraphicFramePr>
        <p:xfrm>
          <a:off x="107504" y="3140968"/>
          <a:ext cx="8856984" cy="2768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321370"/>
                <a:gridCol w="607567"/>
                <a:gridCol w="607567"/>
                <a:gridCol w="783977"/>
                <a:gridCol w="783977"/>
                <a:gridCol w="684311"/>
                <a:gridCol w="684311"/>
                <a:gridCol w="691952"/>
                <a:gridCol w="691952"/>
              </a:tblGrid>
              <a:tr h="914400">
                <a:tc rowSpan="2">
                  <a:txBody>
                    <a:bodyPr/>
                    <a:lstStyle/>
                    <a:p>
                      <a:r>
                        <a:rPr lang="ru-RU" dirty="0" smtClean="0"/>
                        <a:t>ОО</a:t>
                      </a:r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dirty="0" smtClean="0"/>
                        <a:t>Еланская СОШ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dirty="0" err="1" smtClean="0"/>
                        <a:t>Кузедеевская</a:t>
                      </a:r>
                      <a:r>
                        <a:rPr lang="ru-RU" baseline="0" dirty="0" smtClean="0"/>
                        <a:t> СОШ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dirty="0" err="1" smtClean="0"/>
                        <a:t>Сары-Чумышская</a:t>
                      </a:r>
                      <a:r>
                        <a:rPr lang="ru-RU" dirty="0" smtClean="0"/>
                        <a:t> ООШ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dirty="0" err="1" smtClean="0"/>
                        <a:t>Лысинская</a:t>
                      </a:r>
                      <a:r>
                        <a:rPr lang="ru-RU" dirty="0" smtClean="0"/>
                        <a:t> ООШ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4.1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4.2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4.1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4.2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4.1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4.2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4.1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4.2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% выполненных заданий в ОО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60,0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90,0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40,0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40,0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87,5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87,5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100,0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83,33</a:t>
                      </a:r>
                      <a:endParaRPr lang="ru-RU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% выполненных заданий в НМР</a:t>
                      </a:r>
                      <a:endParaRPr lang="ru-RU" dirty="0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65,91/77,27</a:t>
                      </a:r>
                      <a:endParaRPr lang="ru-RU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% выполненных заданий в</a:t>
                      </a:r>
                      <a:r>
                        <a:rPr lang="ru-RU" baseline="0" dirty="0" smtClean="0"/>
                        <a:t> КО</a:t>
                      </a:r>
                      <a:endParaRPr lang="ru-RU" dirty="0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66,26/66,27</a:t>
                      </a:r>
                      <a:endParaRPr lang="ru-RU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% выполненных заданий в</a:t>
                      </a:r>
                      <a:r>
                        <a:rPr lang="ru-RU" baseline="0" dirty="0" smtClean="0"/>
                        <a:t> РФ</a:t>
                      </a:r>
                      <a:endParaRPr lang="ru-RU" dirty="0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68,47/67,87</a:t>
                      </a:r>
                      <a:endParaRPr lang="ru-RU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/>
          <a:srcRect l="2239" t="22907" r="32126" b="59340"/>
          <a:stretch/>
        </p:blipFill>
        <p:spPr bwMode="auto">
          <a:xfrm>
            <a:off x="1114271" y="767319"/>
            <a:ext cx="7986817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77" r="29319"/>
          <a:stretch/>
        </p:blipFill>
        <p:spPr bwMode="auto">
          <a:xfrm>
            <a:off x="584484" y="476672"/>
            <a:ext cx="511677" cy="1185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 descr="https://www.fl174.ru/netcat_files/userfiles/download-1002802_1920-9789-1508x706_c.jp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57" r="32778"/>
          <a:stretch/>
        </p:blipFill>
        <p:spPr bwMode="auto">
          <a:xfrm>
            <a:off x="637720" y="1900954"/>
            <a:ext cx="666628" cy="1070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4966865"/>
              </p:ext>
            </p:extLst>
          </p:nvPr>
        </p:nvGraphicFramePr>
        <p:xfrm>
          <a:off x="107504" y="3645024"/>
          <a:ext cx="8856984" cy="284060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321370"/>
                <a:gridCol w="607567"/>
                <a:gridCol w="607567"/>
                <a:gridCol w="783977"/>
                <a:gridCol w="783977"/>
                <a:gridCol w="684311"/>
                <a:gridCol w="684311"/>
                <a:gridCol w="691952"/>
                <a:gridCol w="691952"/>
              </a:tblGrid>
              <a:tr h="986408">
                <a:tc rowSpan="2">
                  <a:txBody>
                    <a:bodyPr/>
                    <a:lstStyle/>
                    <a:p>
                      <a:r>
                        <a:rPr lang="ru-RU" dirty="0" smtClean="0"/>
                        <a:t>ОО</a:t>
                      </a:r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dirty="0" smtClean="0"/>
                        <a:t>Еланская СОШ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dirty="0" err="1" smtClean="0"/>
                        <a:t>Кузедеевская</a:t>
                      </a:r>
                      <a:r>
                        <a:rPr lang="ru-RU" baseline="0" dirty="0" smtClean="0"/>
                        <a:t> СОШ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dirty="0" err="1" smtClean="0"/>
                        <a:t>Сары-Чумышская</a:t>
                      </a:r>
                      <a:r>
                        <a:rPr lang="ru-RU" dirty="0" smtClean="0"/>
                        <a:t> ООШ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dirty="0" err="1" smtClean="0"/>
                        <a:t>Лысинская</a:t>
                      </a:r>
                      <a:r>
                        <a:rPr lang="ru-RU" dirty="0" smtClean="0"/>
                        <a:t> ООШ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4.3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4.4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4.3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4.4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4.3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4.4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4.3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4.4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% выполненных заданий в ОО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60,0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75,0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40,0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40,0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100,0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87,50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100,0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83,33</a:t>
                      </a:r>
                      <a:endParaRPr lang="ru-RU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% выполненных заданий в НМР</a:t>
                      </a:r>
                      <a:endParaRPr lang="ru-RU" dirty="0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68,18/70,45</a:t>
                      </a:r>
                      <a:endParaRPr lang="ru-RU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% выполненных заданий в</a:t>
                      </a:r>
                      <a:r>
                        <a:rPr lang="ru-RU" baseline="0" dirty="0" smtClean="0"/>
                        <a:t> КО</a:t>
                      </a:r>
                      <a:endParaRPr lang="ru-RU" dirty="0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64,08/46,94</a:t>
                      </a:r>
                      <a:endParaRPr lang="ru-RU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% выполненных заданий в</a:t>
                      </a:r>
                      <a:r>
                        <a:rPr lang="ru-RU" baseline="0" dirty="0" smtClean="0"/>
                        <a:t> РФ</a:t>
                      </a:r>
                      <a:endParaRPr lang="ru-RU" dirty="0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66,34/49,93</a:t>
                      </a:r>
                      <a:endParaRPr lang="ru-RU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/>
          <a:srcRect l="1047" t="40275" r="28938" b="29167"/>
          <a:stretch/>
        </p:blipFill>
        <p:spPr bwMode="auto">
          <a:xfrm>
            <a:off x="683568" y="548680"/>
            <a:ext cx="8249222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980728"/>
            <a:ext cx="665163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0842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719" t="12491" r="28940" b="31252"/>
          <a:stretch>
            <a:fillRect/>
          </a:stretch>
        </p:blipFill>
        <p:spPr bwMode="auto">
          <a:xfrm>
            <a:off x="1403648" y="0"/>
            <a:ext cx="5425692" cy="3573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3919120"/>
              </p:ext>
            </p:extLst>
          </p:nvPr>
        </p:nvGraphicFramePr>
        <p:xfrm>
          <a:off x="107504" y="3645024"/>
          <a:ext cx="8856984" cy="304888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321370"/>
                <a:gridCol w="607567"/>
                <a:gridCol w="607567"/>
                <a:gridCol w="783977"/>
                <a:gridCol w="783977"/>
                <a:gridCol w="684311"/>
                <a:gridCol w="684311"/>
                <a:gridCol w="691952"/>
                <a:gridCol w="691952"/>
              </a:tblGrid>
              <a:tr h="986408">
                <a:tc rowSpan="2">
                  <a:txBody>
                    <a:bodyPr/>
                    <a:lstStyle/>
                    <a:p>
                      <a:r>
                        <a:rPr lang="ru-RU" dirty="0" smtClean="0"/>
                        <a:t>ОО</a:t>
                      </a:r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dirty="0" smtClean="0"/>
                        <a:t>Еланская СОШ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dirty="0" err="1" smtClean="0"/>
                        <a:t>Кузедеевская</a:t>
                      </a:r>
                      <a:r>
                        <a:rPr lang="ru-RU" baseline="0" dirty="0" smtClean="0"/>
                        <a:t> СОШ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dirty="0" err="1" smtClean="0"/>
                        <a:t>Сары-Чумышская</a:t>
                      </a:r>
                      <a:r>
                        <a:rPr lang="ru-RU" dirty="0" smtClean="0"/>
                        <a:t> ООШ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dirty="0" err="1" smtClean="0"/>
                        <a:t>Лысинская</a:t>
                      </a:r>
                      <a:r>
                        <a:rPr lang="ru-RU" dirty="0" smtClean="0"/>
                        <a:t> ООШ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5.1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5.2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5.1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5.2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5.1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5.2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5.1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5.2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% выполненных заданий в ОО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20,00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0,0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100,0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20,00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50,00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25,00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66,67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66,67</a:t>
                      </a:r>
                      <a:endParaRPr lang="ru-RU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% выполненных заданий в НМР</a:t>
                      </a:r>
                      <a:endParaRPr lang="ru-RU" dirty="0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50,0/18,18</a:t>
                      </a:r>
                      <a:endParaRPr lang="ru-RU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% выполненных заданий в</a:t>
                      </a:r>
                      <a:r>
                        <a:rPr lang="ru-RU" baseline="0" dirty="0" smtClean="0"/>
                        <a:t> КО</a:t>
                      </a:r>
                      <a:endParaRPr lang="ru-RU" dirty="0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44,90/28,19</a:t>
                      </a:r>
                      <a:endParaRPr lang="ru-RU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% выполненных заданий в</a:t>
                      </a:r>
                      <a:r>
                        <a:rPr lang="ru-RU" baseline="0" dirty="0" smtClean="0"/>
                        <a:t> РФ</a:t>
                      </a:r>
                      <a:endParaRPr lang="ru-RU" dirty="0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46,65/30,77</a:t>
                      </a:r>
                      <a:endParaRPr lang="ru-RU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378" y="1700808"/>
            <a:ext cx="778667" cy="1799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714" t="12488" r="30605" b="52088"/>
          <a:stretch>
            <a:fillRect/>
          </a:stretch>
        </p:blipFill>
        <p:spPr bwMode="auto">
          <a:xfrm>
            <a:off x="1331640" y="332656"/>
            <a:ext cx="6777223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4199112"/>
              </p:ext>
            </p:extLst>
          </p:nvPr>
        </p:nvGraphicFramePr>
        <p:xfrm>
          <a:off x="107504" y="3645024"/>
          <a:ext cx="8856984" cy="284060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321370"/>
                <a:gridCol w="607567"/>
                <a:gridCol w="607567"/>
                <a:gridCol w="783977"/>
                <a:gridCol w="783977"/>
                <a:gridCol w="684311"/>
                <a:gridCol w="684311"/>
                <a:gridCol w="691952"/>
                <a:gridCol w="691952"/>
              </a:tblGrid>
              <a:tr h="986408">
                <a:tc rowSpan="2">
                  <a:txBody>
                    <a:bodyPr/>
                    <a:lstStyle/>
                    <a:p>
                      <a:r>
                        <a:rPr lang="ru-RU" dirty="0" smtClean="0"/>
                        <a:t>ОО</a:t>
                      </a:r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dirty="0" smtClean="0"/>
                        <a:t>Еланская СОШ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dirty="0" err="1" smtClean="0"/>
                        <a:t>Кузедеевская</a:t>
                      </a:r>
                      <a:r>
                        <a:rPr lang="ru-RU" baseline="0" dirty="0" smtClean="0"/>
                        <a:t> СОШ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dirty="0" err="1" smtClean="0"/>
                        <a:t>Сары-Чумышская</a:t>
                      </a:r>
                      <a:r>
                        <a:rPr lang="ru-RU" dirty="0" smtClean="0"/>
                        <a:t> ООШ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dirty="0" err="1" smtClean="0"/>
                        <a:t>Лысинская</a:t>
                      </a:r>
                      <a:r>
                        <a:rPr lang="ru-RU" dirty="0" smtClean="0"/>
                        <a:t> ООШ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6.1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6.2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6.1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6.2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6.1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6.2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6.1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6.2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% выполненных заданий в ОО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50,0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50,0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66,67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40,0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91,67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75,0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77,78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33,33</a:t>
                      </a:r>
                      <a:endParaRPr lang="ru-RU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% выполненных заданий в НМР</a:t>
                      </a:r>
                      <a:endParaRPr lang="ru-RU" dirty="0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65,15/50,0</a:t>
                      </a:r>
                      <a:endParaRPr lang="ru-RU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% выполненных заданий в</a:t>
                      </a:r>
                      <a:r>
                        <a:rPr lang="ru-RU" baseline="0" dirty="0" smtClean="0"/>
                        <a:t> КО</a:t>
                      </a:r>
                      <a:endParaRPr lang="ru-RU" dirty="0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56,65/66,09</a:t>
                      </a:r>
                      <a:endParaRPr lang="ru-RU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% выполненных заданий в</a:t>
                      </a:r>
                      <a:r>
                        <a:rPr lang="ru-RU" baseline="0" dirty="0" smtClean="0"/>
                        <a:t> РФ</a:t>
                      </a:r>
                      <a:endParaRPr lang="ru-RU" dirty="0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57,10/66,64</a:t>
                      </a:r>
                      <a:endParaRPr lang="ru-RU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363" y="1988840"/>
            <a:ext cx="654048" cy="1511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764704"/>
            <a:ext cx="665163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426</TotalTime>
  <Words>979</Words>
  <Application>Microsoft Office PowerPoint</Application>
  <PresentationFormat>Экран (4:3)</PresentationFormat>
  <Paragraphs>369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«Подготовка обучающихся к ВПР  по химии:  опыт, проблемы, пути их решения»</vt:lpstr>
      <vt:lpstr>Аналитическая справка ВПР по химии 2020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Аналитическая справка ВПР по химии 2020</vt:lpstr>
      <vt:lpstr>Аналитическая справка ВПР по химии 2020</vt:lpstr>
      <vt:lpstr>План работы учителя по устранению пробелов знаний учащихся:</vt:lpstr>
      <vt:lpstr>Где брать материалы?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Жанна</dc:creator>
  <cp:lastModifiedBy>No Name</cp:lastModifiedBy>
  <cp:revision>20</cp:revision>
  <dcterms:created xsi:type="dcterms:W3CDTF">2021-02-23T15:45:37Z</dcterms:created>
  <dcterms:modified xsi:type="dcterms:W3CDTF">2021-02-24T08:46:24Z</dcterms:modified>
</cp:coreProperties>
</file>