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50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49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0195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60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5336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995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34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51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5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49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3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53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37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38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9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14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C18BE-A25A-4816-84E1-85137D76DA8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63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306286"/>
            <a:ext cx="7766936" cy="274455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Comic Sans MS" panose="030F0702030302020204" pitchFamily="66" charset="0"/>
              </a:rPr>
              <a:t>Учебно-методическая документация педагога-психолога в ОО</a:t>
            </a:r>
            <a:endParaRPr lang="ru-RU" sz="4800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47442"/>
          </a:xfrm>
        </p:spPr>
        <p:txBody>
          <a:bodyPr/>
          <a:lstStyle/>
          <a:p>
            <a:endParaRPr lang="ru-RU" dirty="0" smtClean="0"/>
          </a:p>
          <a:p>
            <a:r>
              <a:rPr lang="ru-RU" sz="2400" dirty="0" smtClean="0">
                <a:solidFill>
                  <a:schemeClr val="tx1"/>
                </a:solidFill>
              </a:rPr>
              <a:t>Районное методическое объединение педагогов-психологов и социальных педагогов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51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990922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Комплект рабочей документации, обеспечивающий деятельность педагога-психолога в системе психолого-педагогического сопровождения детей:</a:t>
            </a: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359998"/>
            <a:ext cx="8596668" cy="270829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Законодательно-правовые акты и нормативные документы</a:t>
            </a:r>
          </a:p>
          <a:p>
            <a:r>
              <a:rPr lang="ru-RU" sz="2400" dirty="0" smtClean="0"/>
              <a:t>Специальная документация</a:t>
            </a:r>
          </a:p>
          <a:p>
            <a:r>
              <a:rPr lang="ru-RU" sz="2400" dirty="0" smtClean="0"/>
              <a:t>Организационно-методическая документация</a:t>
            </a:r>
          </a:p>
        </p:txBody>
      </p:sp>
    </p:spTree>
    <p:extLst>
      <p:ext uri="{BB962C8B-B14F-4D97-AF65-F5344CB8AC3E}">
        <p14:creationId xmlns:p14="http://schemas.microsoft.com/office/powerpoint/2010/main" val="2426734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8857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Comic Sans MS" panose="030F0702030302020204" pitchFamily="66" charset="0"/>
              </a:rPr>
              <a:t>Законодательно-правовые акты и нормативные документы</a:t>
            </a: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4547809" cy="4506026"/>
          </a:xfrm>
        </p:spPr>
        <p:txBody>
          <a:bodyPr>
            <a:noAutofit/>
          </a:bodyPr>
          <a:lstStyle/>
          <a:p>
            <a:pPr lvl="0"/>
            <a:r>
              <a:rPr lang="ru-RU" sz="900" dirty="0"/>
              <a:t>Конвенция о правах ребенка</a:t>
            </a:r>
          </a:p>
          <a:p>
            <a:pPr lvl="0"/>
            <a:r>
              <a:rPr lang="ru-RU" sz="900" dirty="0"/>
              <a:t>Конституция  Российской Федерации</a:t>
            </a:r>
          </a:p>
          <a:p>
            <a:pPr lvl="0"/>
            <a:r>
              <a:rPr lang="ru-RU" sz="900" dirty="0"/>
              <a:t>Закон об образовании </a:t>
            </a:r>
          </a:p>
          <a:p>
            <a:pPr lvl="0"/>
            <a:r>
              <a:rPr lang="ru-RU" sz="900" dirty="0"/>
              <a:t>427-ФЗ от 28.12.2010  «О ВНЕСЕНИИ ИЗМЕНЕНИЙ В ФЕДЕРАЛЬНЫЙ ЗАКОН "ОБ ОСНОВАХ СИСТЕМЫ ПРОФИЛАКТИКИ БЕЗНАДЗОРНОСТИ И ПРАВОНАРУШЕНИЙ НЕСОВЕРШЕННОЛЕТНИХ" И ОТДЕЛЬНЫЕ ЗАКОНОДАТЕЛЬНЫЕ АКТЫ РОССИЙСКОЙ ФЕДЕРАЦИИ В ЧАСТИ УТОЧНЕНИЯ ПРОЦЕДУРЫ НАПРАВЛЕНИЯ НЕСОВЕРШЕННОЛЕТНИХ В СПЕЦИАЛЬНЫЕ УЧЕБНО-ВОСПИТАТЕЛЬНЫЕ УЧРЕЖДЕНИЯ ЗАКРЫТОГО ТИПА»</a:t>
            </a:r>
          </a:p>
          <a:p>
            <a:pPr lvl="0"/>
            <a:r>
              <a:rPr lang="ru-RU" sz="900" dirty="0"/>
              <a:t>Федеральный Закон от 24.07.1998 N 124-ФЗ  (ред. от 23.07.2008) "Об основных гарантиях прав ребенка в РФ" (принят ГД ФС РФ 03.07.1998) Приказ Минобразования РФ от 22.10.1999 N 636 "Об утверждении ПОЛОЖЕНИЯ О СЛУЖБЕ ПРАКТИЧЕСКОЙ ПСИХОЛОГИИ В СИСТЕМЕ МИНИСТЕРСТВА ОБРАЗОВАНИЯ РФ"</a:t>
            </a:r>
          </a:p>
          <a:p>
            <a:pPr lvl="0"/>
            <a:r>
              <a:rPr lang="ru-RU" sz="900" dirty="0"/>
              <a:t>Решение  Коллегии Минобразования РФ от 27.05.1997 N 6/1 "О СТРАТЕГИИ ВОСПИТАНИЯ И ПСИХОЛОГИЧЕСКОЙ ПОДДЕРЖКИ ЛИЧНОСТИ В СИСТЕМЕ ОБЩЕГО И ПРОФЕССИОНАЛЬНОГО ОБРАЗОВАНИЯ"</a:t>
            </a:r>
          </a:p>
          <a:p>
            <a:pPr lvl="0"/>
            <a:r>
              <a:rPr lang="ru-RU" sz="900" dirty="0"/>
              <a:t>Федеральный  Закон  от 21.12.1996 N 159-ФЗ (ред. от 22.08.2004) "О ДОПОЛНИТЕЛЬНЫХ ГАРАНТИЯХ ПО СОЦИАЛЬНОЙ ПОДДЕРЖКЕ ДЕТЕЙ-СИРОТ И ДЕТЕЙ, ОСТАВШИХСЯ БЕЗ ПОПЕЧЕНИЯ РОДИТЕЛЕЙ" (принят ГД ФС РФ 04.12.1996)</a:t>
            </a:r>
          </a:p>
          <a:p>
            <a:pPr lvl="0"/>
            <a:r>
              <a:rPr lang="ru-RU" sz="900" dirty="0"/>
              <a:t>Письмо  Минобразования РФ от 27.06.2003 N 28-51-513/16 &lt;О МЕТОДИЧЕСКИХ РЕКОМЕНДАЦИЯХ ПО ПСИХОЛОГО-ПЕДАГОГИЧЕСКОМУ СОПРОВОЖДЕНИЮ ОБУЧАЮЩИХСЯ В УЧЕБНО-ВОСПИТАТЕЛЬНОМ ПРОЦЕССЕ В УСЛОВИЯХ МОДЕРНИЗАЦИИ ОБРАЗОВАНИЯ&gt;</a:t>
            </a:r>
          </a:p>
          <a:p>
            <a:endParaRPr lang="ru-RU" sz="9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69" y="1930400"/>
            <a:ext cx="4968431" cy="4506025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2300" dirty="0"/>
              <a:t>Постановление Правительства РФ от 31.07.1998 N 867 (ред. от 10.03.2009) "ОБ УТВЕРЖДЕНИИ ТИПОВОГО ПОЛОЖЕНИЯ ОБ ОБРАЗОВАТЕЛЬНОМ УЧРЕЖДЕНИИ ДЛЯ ДЕТЕЙ, НУЖДАЮЩИХСЯ В ПСИХОЛОГО-ПЕДАГОГИЧЕСКОЙ И МЕДИКО-СОЦИАЛЬНОЙ ПОМОЩИ"</a:t>
            </a:r>
          </a:p>
          <a:p>
            <a:pPr lvl="0"/>
            <a:r>
              <a:rPr lang="ru-RU" sz="2300" dirty="0"/>
              <a:t>Рекомендации по совершенствованию деятельности образовательных учреждений для детей, нуждающихся в психолого-педагогической и медико-социальной помощи  (ППМС-ЦЕНТРОВ)" (направлены письмом </a:t>
            </a:r>
            <a:r>
              <a:rPr lang="ru-RU" sz="2300" dirty="0" err="1"/>
              <a:t>Минобрнауки</a:t>
            </a:r>
            <a:r>
              <a:rPr lang="ru-RU" sz="2300" dirty="0"/>
              <a:t> РФ от 28.12.2007 N 06-1965)</a:t>
            </a:r>
          </a:p>
          <a:p>
            <a:pPr lvl="0"/>
            <a:r>
              <a:rPr lang="ru-RU" sz="2300" dirty="0"/>
              <a:t>РЕШЕНИЕ Коллегии Минобразования РФ от 29.03.1995 N 7/1 "О СОСТОЯНИИ И ПЕРСПЕКТИВАХ РАЗВИТИЯ СЛУЖБЫ ПРАКТИЧЕСКОЙ ПСИХОЛОГИИ ОБРАЗОВАНИЯ В РОССИЙСКОЙ ФЕДЕРАЦИИ"</a:t>
            </a:r>
          </a:p>
          <a:p>
            <a:pPr lvl="0"/>
            <a:r>
              <a:rPr lang="ru-RU" sz="2300" dirty="0"/>
              <a:t>О психолого-медико-педагогическом консилиуме (</a:t>
            </a:r>
            <a:r>
              <a:rPr lang="ru-RU" sz="2300" dirty="0" err="1"/>
              <a:t>ПМПк</a:t>
            </a:r>
            <a:r>
              <a:rPr lang="ru-RU" sz="2300" dirty="0"/>
              <a:t>) образовательного учреждения Письмо Министерства образования Российской Федерации от 27 марта 2000 г. № 27/901-6                                   </a:t>
            </a:r>
          </a:p>
          <a:p>
            <a:pPr lvl="0"/>
            <a:r>
              <a:rPr lang="ru-RU" sz="2300" dirty="0"/>
              <a:t>Приказ  Минобразования РФ от 28 февраля 2000 г. N 619  «О КОНЦЕПЦИИ ПРОФИЛАКТИКИ ЗЛОУПОТРЕБЛЕНИЯ ПСИХОАКТИВНЫМИ  ВЕЩЕСТВАМИ В ОБРАЗОВАТЕЛЬНОЙ СРЕДЕ»             </a:t>
            </a:r>
          </a:p>
          <a:p>
            <a:pPr lvl="0"/>
            <a:r>
              <a:rPr lang="ru-RU" sz="2300" dirty="0"/>
              <a:t>Семейный кодекс РФ.                       </a:t>
            </a:r>
          </a:p>
          <a:p>
            <a:pPr lvl="0"/>
            <a:r>
              <a:rPr lang="ru-RU" sz="2300" dirty="0"/>
              <a:t>Гражданский кодекс РФ.  </a:t>
            </a:r>
          </a:p>
          <a:p>
            <a:pPr lvl="0"/>
            <a:r>
              <a:rPr lang="ru-RU" sz="2300" dirty="0"/>
              <a:t>Трудовой кодекс            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30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636" y="329184"/>
            <a:ext cx="8596668" cy="13208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Comic Sans MS" panose="030F0702030302020204" pitchFamily="66" charset="0"/>
              </a:rPr>
              <a:t>Специальная документация педагога-психолога</a:t>
            </a: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781299"/>
            <a:ext cx="4184035" cy="426006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i="1" dirty="0" smtClean="0"/>
              <a:t>Выписка </a:t>
            </a:r>
            <a:r>
              <a:rPr lang="ru-RU" b="1" i="1" dirty="0"/>
              <a:t>из медицинской карты</a:t>
            </a:r>
            <a:r>
              <a:rPr lang="ru-RU" i="1" dirty="0"/>
              <a:t>. </a:t>
            </a:r>
            <a:r>
              <a:rPr lang="ru-RU" dirty="0" smtClean="0"/>
              <a:t>Отражает </a:t>
            </a:r>
            <a:r>
              <a:rPr lang="ru-RU" dirty="0"/>
              <a:t>основные параметры психофизического развития ребёнка и его соматического состояния;</a:t>
            </a:r>
          </a:p>
          <a:p>
            <a:pPr lvl="0"/>
            <a:r>
              <a:rPr lang="ru-RU" b="1" i="1" dirty="0" smtClean="0"/>
              <a:t>Карта </a:t>
            </a:r>
            <a:r>
              <a:rPr lang="ru-RU" b="1" i="1" dirty="0"/>
              <a:t>психического развития ребёнка </a:t>
            </a:r>
            <a:r>
              <a:rPr lang="ru-RU" i="1" dirty="0"/>
              <a:t>- </a:t>
            </a:r>
            <a:r>
              <a:rPr lang="ru-RU" dirty="0"/>
              <a:t>совокупность сведений о возрастном развитии ребёнка, представленных в онтогенетическом аспекте</a:t>
            </a:r>
            <a:r>
              <a:rPr lang="ru-RU" i="1" dirty="0"/>
              <a:t>;</a:t>
            </a:r>
            <a:endParaRPr lang="ru-RU" dirty="0"/>
          </a:p>
          <a:p>
            <a:pPr lvl="0"/>
            <a:r>
              <a:rPr lang="ru-RU" b="1" i="1" dirty="0" smtClean="0"/>
              <a:t>Психологические </a:t>
            </a:r>
            <a:r>
              <a:rPr lang="ru-RU" b="1" i="1" dirty="0"/>
              <a:t>заключения</a:t>
            </a:r>
            <a:r>
              <a:rPr lang="ru-RU" i="1" dirty="0"/>
              <a:t>. </a:t>
            </a:r>
            <a:r>
              <a:rPr lang="ru-RU" dirty="0"/>
              <a:t>Структурирование по комплексным параметрам, включающее показатели психофизического развития ребёнка, а также оценку его воспитания и образования. В психологическом заключении отражаются также показатели познавательного, личностно-эмоционального и коммуникативного развития ребёнка;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1781299"/>
            <a:ext cx="4184034" cy="42600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i="1" dirty="0" smtClean="0"/>
              <a:t>Выписки </a:t>
            </a:r>
            <a:r>
              <a:rPr lang="ru-RU" b="1" i="1" dirty="0"/>
              <a:t>из психологических заключений и карт развития</a:t>
            </a:r>
            <a:r>
              <a:rPr lang="ru-RU" i="1" dirty="0"/>
              <a:t>. </a:t>
            </a:r>
            <a:r>
              <a:rPr lang="ru-RU" dirty="0"/>
              <a:t>Оформляются по запросу родителей (законных представителей), педагогов, по официальному запросу образовательных учреждений и учреждений общественного воспитания. Содержание выписки - адаптированная часть психологического заключения, где отражены основные выводы;</a:t>
            </a:r>
          </a:p>
          <a:p>
            <a:pPr lvl="0"/>
            <a:r>
              <a:rPr lang="ru-RU" b="1" i="1" dirty="0" smtClean="0"/>
              <a:t>Протоколы </a:t>
            </a:r>
            <a:r>
              <a:rPr lang="ru-RU" b="1" i="1" dirty="0"/>
              <a:t>обследования</a:t>
            </a:r>
            <a:r>
              <a:rPr lang="ru-RU" i="1" dirty="0"/>
              <a:t>. </a:t>
            </a:r>
            <a:r>
              <a:rPr lang="ru-RU" dirty="0"/>
              <a:t>Протокол является формой фиксации особенностей процессуального хода взаимодействия психолога с ребёнком;</a:t>
            </a:r>
          </a:p>
          <a:p>
            <a:pPr lvl="0"/>
            <a:r>
              <a:rPr lang="ru-RU" b="1" i="1" dirty="0" smtClean="0"/>
              <a:t>Протоколы </a:t>
            </a:r>
            <a:r>
              <a:rPr lang="ru-RU" b="1" i="1" dirty="0"/>
              <a:t>коррекционных занятий, бесед</a:t>
            </a:r>
            <a:r>
              <a:rPr lang="ru-RU" i="1" dirty="0"/>
              <a:t>. </a:t>
            </a:r>
            <a:r>
              <a:rPr lang="ru-RU" dirty="0"/>
              <a:t>Чаще всего оформляются в виде таблицы в свободной форме. Требования касаются лишь единиц фиксирования: поведенческие реакции, вербальное сопровождение деятельности, динамика эмоциональных состояний.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819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635" y="475013"/>
            <a:ext cx="8596668" cy="13208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Comic Sans MS" panose="030F0702030302020204" pitchFamily="66" charset="0"/>
              </a:rPr>
              <a:t>Организационно-методическая документация</a:t>
            </a:r>
            <a:endParaRPr lang="ru-R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4412636" cy="4110961"/>
          </a:xfrm>
        </p:spPr>
        <p:txBody>
          <a:bodyPr>
            <a:normAutofit/>
          </a:bodyPr>
          <a:lstStyle/>
          <a:p>
            <a:pPr lvl="0"/>
            <a:r>
              <a:rPr lang="ru-RU" sz="2200" i="1" dirty="0" smtClean="0"/>
              <a:t>график </a:t>
            </a:r>
            <a:r>
              <a:rPr lang="ru-RU" sz="2200" i="1" dirty="0"/>
              <a:t>работы;</a:t>
            </a:r>
            <a:endParaRPr lang="ru-RU" sz="2200" dirty="0"/>
          </a:p>
          <a:p>
            <a:pPr lvl="0"/>
            <a:r>
              <a:rPr lang="ru-RU" sz="2200" i="1" dirty="0">
                <a:solidFill>
                  <a:srgbClr val="FF0000"/>
                </a:solidFill>
              </a:rPr>
              <a:t>годовой план работы;</a:t>
            </a:r>
            <a:endParaRPr lang="ru-RU" sz="2200" dirty="0">
              <a:solidFill>
                <a:srgbClr val="FF0000"/>
              </a:solidFill>
            </a:endParaRPr>
          </a:p>
          <a:p>
            <a:pPr lvl="0"/>
            <a:r>
              <a:rPr lang="ru-RU" sz="2200" i="1" dirty="0"/>
              <a:t>дифференцированный план работы на месяц;</a:t>
            </a:r>
            <a:endParaRPr lang="ru-RU" sz="2200" dirty="0"/>
          </a:p>
          <a:p>
            <a:pPr lvl="0"/>
            <a:r>
              <a:rPr lang="ru-RU" sz="2200" i="1" dirty="0"/>
              <a:t>бланки психологических запросов;</a:t>
            </a:r>
            <a:endParaRPr lang="ru-RU" sz="2200" dirty="0"/>
          </a:p>
          <a:p>
            <a:pPr lvl="0"/>
            <a:r>
              <a:rPr lang="ru-RU" sz="2200" i="1" dirty="0">
                <a:solidFill>
                  <a:srgbClr val="FF0000"/>
                </a:solidFill>
              </a:rPr>
              <a:t>журналы учета видов работы;</a:t>
            </a:r>
            <a:endParaRPr lang="ru-RU" sz="2200" dirty="0">
              <a:solidFill>
                <a:srgbClr val="FF0000"/>
              </a:solidFill>
            </a:endParaRPr>
          </a:p>
          <a:p>
            <a:pPr lvl="0"/>
            <a:r>
              <a:rPr lang="ru-RU" sz="2200" i="1" dirty="0"/>
              <a:t>журнал консультаций;</a:t>
            </a:r>
            <a:endParaRPr lang="ru-RU" sz="22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69" y="1840675"/>
            <a:ext cx="4980305" cy="4200688"/>
          </a:xfrm>
        </p:spPr>
        <p:txBody>
          <a:bodyPr>
            <a:noAutofit/>
          </a:bodyPr>
          <a:lstStyle/>
          <a:p>
            <a:pPr lvl="0"/>
            <a:r>
              <a:rPr lang="ru-RU" sz="2000" i="1" dirty="0">
                <a:solidFill>
                  <a:srgbClr val="FF0000"/>
                </a:solidFill>
              </a:rPr>
              <a:t>программы коррекционно-развивающих занятий и учебных курсов;</a:t>
            </a:r>
            <a:endParaRPr lang="ru-RU" sz="2000" dirty="0">
              <a:solidFill>
                <a:srgbClr val="FF0000"/>
              </a:solidFill>
            </a:endParaRPr>
          </a:p>
          <a:p>
            <a:pPr lvl="0"/>
            <a:r>
              <a:rPr lang="ru-RU" sz="2000" i="1" dirty="0"/>
              <a:t>альбом диагностических методик;</a:t>
            </a:r>
            <a:endParaRPr lang="ru-RU" sz="2000" dirty="0"/>
          </a:p>
          <a:p>
            <a:pPr lvl="0"/>
            <a:r>
              <a:rPr lang="ru-RU" sz="2000" i="1" dirty="0"/>
              <a:t>тематические планы учебных курсов по психологии и журнал;</a:t>
            </a:r>
            <a:endParaRPr lang="ru-RU" sz="2000" dirty="0"/>
          </a:p>
          <a:p>
            <a:pPr lvl="0"/>
            <a:r>
              <a:rPr lang="ru-RU" sz="2000" i="1" dirty="0">
                <a:solidFill>
                  <a:srgbClr val="FF0000"/>
                </a:solidFill>
              </a:rPr>
              <a:t>справки по итогам мониторинга проводимых мероприятий и реализуемых программ;</a:t>
            </a:r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i="1" dirty="0">
                <a:solidFill>
                  <a:srgbClr val="FF0000"/>
                </a:solidFill>
              </a:rPr>
              <a:t>статистический и аналитический отчёты о проделанной работе по итогам года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62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81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ru-RU" sz="2400" b="1" dirty="0" smtClean="0">
                <a:latin typeface="Comic Sans MS" panose="030F0702030302020204" pitchFamily="66" charset="0"/>
              </a:rPr>
              <a:t>Примерные формы рабочей документации педагога-психолога ОО  </a:t>
            </a:r>
            <a:r>
              <a:rPr lang="ru-RU" sz="1800" b="1" dirty="0">
                <a:solidFill>
                  <a:srgbClr val="C00000"/>
                </a:solidFill>
                <a:ea typeface="+mn-ea"/>
                <a:cs typeface="+mn-cs"/>
              </a:rPr>
              <a:t>Что выделено красным цветом обязательно должно быть</a:t>
            </a:r>
            <a:r>
              <a:rPr lang="ru-RU" sz="1200" b="1" dirty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1200" b="1" dirty="0">
                <a:solidFill>
                  <a:srgbClr val="C00000"/>
                </a:solidFill>
                <a:ea typeface="+mn-ea"/>
                <a:cs typeface="+mn-cs"/>
              </a:rPr>
            </a:br>
            <a:endParaRPr lang="ru-RU" sz="24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5007" y="1294410"/>
            <a:ext cx="4804961" cy="530827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План работы педагога-психолога на учебный год (Форма №1). </a:t>
            </a:r>
          </a:p>
          <a:p>
            <a:r>
              <a:rPr lang="ru-RU" sz="1600" dirty="0" smtClean="0"/>
              <a:t>План работы на месяц (Форма №2).</a:t>
            </a:r>
          </a:p>
          <a:p>
            <a:r>
              <a:rPr lang="ru-RU" sz="1600" dirty="0" smtClean="0"/>
              <a:t>Циклограмма работы (виды деятельности и нагрузка по дням недели (Форма № 3А-Б).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Журнал учета видов работы (Форма №4 А-Ж): Диагностика (А), Консультирование (Б), Развивающая и коррекционная работа(индивидуальная)(В), Развивающая и коррекционная работа (групповая)(Г), Просветительская работа (Д), Организационно-методическая работа (Е), Экспертная работа (Ж).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Аналитический отчет о проделанной работе (за учебный год) (Форма №5 вариант 1 и вариант 2).</a:t>
            </a:r>
          </a:p>
          <a:p>
            <a:r>
              <a:rPr lang="ru-RU" sz="1600" dirty="0">
                <a:solidFill>
                  <a:srgbClr val="C00000"/>
                </a:solidFill>
              </a:rPr>
              <a:t>Статистическая справка за отчетный период (четверть, полугодие, год) (Форма №5А</a:t>
            </a:r>
            <a:r>
              <a:rPr lang="ru-RU" sz="1600" dirty="0" smtClean="0">
                <a:solidFill>
                  <a:srgbClr val="C00000"/>
                </a:solidFill>
              </a:rPr>
              <a:t>).</a:t>
            </a:r>
            <a:endParaRPr lang="ru-RU" sz="1600" dirty="0">
              <a:solidFill>
                <a:srgbClr val="C00000"/>
              </a:solidFill>
            </a:endParaRPr>
          </a:p>
          <a:p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68" y="1413165"/>
            <a:ext cx="5419693" cy="5106388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Заключения по результатам проведенного психодиагностического исследования (Форма №6 А-Г).</a:t>
            </a:r>
          </a:p>
          <a:p>
            <a:r>
              <a:rPr lang="ru-RU" sz="1600" dirty="0" smtClean="0"/>
              <a:t>Индивидуальная психолого-педагогическая карта ребенка (Форма №7).</a:t>
            </a:r>
            <a:r>
              <a:rPr lang="ru-RU" sz="1600" dirty="0" err="1" smtClean="0">
                <a:solidFill>
                  <a:srgbClr val="C00000"/>
                </a:solidFill>
              </a:rPr>
              <a:t>Обазательна</a:t>
            </a:r>
            <a:r>
              <a:rPr lang="ru-RU" sz="1600" dirty="0" smtClean="0">
                <a:solidFill>
                  <a:srgbClr val="C00000"/>
                </a:solidFill>
              </a:rPr>
              <a:t> для детей с ОВЗ</a:t>
            </a:r>
            <a:r>
              <a:rPr lang="ru-RU" sz="1600" dirty="0" smtClean="0"/>
              <a:t>.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Программа работы педагога-психолога с группой (Форма №8).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Программа индивидуальных коррекционно-развивающих занятий (Форма №9).</a:t>
            </a:r>
          </a:p>
          <a:p>
            <a:r>
              <a:rPr lang="ru-RU" sz="1600" dirty="0" smtClean="0"/>
              <a:t>Требования к авторским программам(Форма №10).</a:t>
            </a:r>
          </a:p>
          <a:p>
            <a:r>
              <a:rPr lang="ru-RU" sz="1600" dirty="0" smtClean="0"/>
              <a:t>Материалы психолого-педагогических консилиумов и медико-психологических комиссий. </a:t>
            </a:r>
          </a:p>
          <a:p>
            <a:r>
              <a:rPr lang="ru-RU" sz="1600" dirty="0" smtClean="0"/>
              <a:t>Протоколы (Формы 11 А-В), материалы тестовых обследований.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1981452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5088" y="609600"/>
            <a:ext cx="8188914" cy="601683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omic Sans MS" panose="030F0702030302020204" pitchFamily="66" charset="0"/>
              </a:rPr>
              <a:t>Формы рабочей документации </a:t>
            </a:r>
            <a:br>
              <a:rPr lang="ru-RU" sz="2400" b="1" dirty="0" smtClean="0">
                <a:latin typeface="Comic Sans MS" panose="030F0702030302020204" pitchFamily="66" charset="0"/>
              </a:rPr>
            </a:br>
            <a:r>
              <a:rPr lang="ru-RU" sz="2400" b="1" dirty="0" smtClean="0">
                <a:latin typeface="Comic Sans MS" panose="030F0702030302020204" pitchFamily="66" charset="0"/>
              </a:rPr>
              <a:t>педагога-психолога ОО</a:t>
            </a:r>
            <a:endParaRPr lang="ru-RU" sz="2400" b="1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9744" y="1597151"/>
            <a:ext cx="8753856" cy="4922401"/>
          </a:xfrm>
        </p:spPr>
        <p:txBody>
          <a:bodyPr>
            <a:normAutofit/>
          </a:bodyPr>
          <a:lstStyle/>
          <a:p>
            <a:r>
              <a:rPr lang="ru-RU" sz="1600" dirty="0"/>
              <a:t>Сводные таблицы по скринингу.</a:t>
            </a:r>
          </a:p>
          <a:p>
            <a:r>
              <a:rPr lang="ru-RU" sz="1600" dirty="0"/>
              <a:t>Материалы в виде итоговых заключений по видам работ.</a:t>
            </a:r>
          </a:p>
          <a:p>
            <a:r>
              <a:rPr lang="ru-RU" sz="1600" dirty="0" smtClean="0"/>
              <a:t>Журнал регистрации индивидуальных консультаций в ситуации анонимного обращения.</a:t>
            </a:r>
          </a:p>
          <a:p>
            <a:r>
              <a:rPr lang="ru-RU" sz="1600" dirty="0" smtClean="0"/>
              <a:t>Представление педагога-психолога для школьного консилиума (Форма №12).</a:t>
            </a:r>
          </a:p>
          <a:p>
            <a:r>
              <a:rPr lang="ru-RU" sz="1600" dirty="0" smtClean="0"/>
              <a:t>Выписка из медицинской карты (Форма №13).</a:t>
            </a:r>
          </a:p>
          <a:p>
            <a:r>
              <a:rPr lang="ru-RU" sz="1600" dirty="0" smtClean="0"/>
              <a:t>Форма регистрации применяемых диагностических методик (Форма №14).</a:t>
            </a:r>
          </a:p>
          <a:p>
            <a:r>
              <a:rPr lang="ru-RU" sz="1600" dirty="0" smtClean="0"/>
              <a:t>Примерная схема психолого-педагогической характеристики (Форма №15).</a:t>
            </a:r>
          </a:p>
          <a:p>
            <a:r>
              <a:rPr lang="ru-RU" sz="1600" dirty="0" smtClean="0"/>
              <a:t>Ориентировочная форма договора с родителями о разрешении на работу с родителями.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7949642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345</TotalTime>
  <Words>598</Words>
  <Application>Microsoft Office PowerPoint</Application>
  <PresentationFormat>Широкоэкранный</PresentationFormat>
  <Paragraphs>66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Comic Sans MS</vt:lpstr>
      <vt:lpstr>Trebuchet MS</vt:lpstr>
      <vt:lpstr>Wingdings 3</vt:lpstr>
      <vt:lpstr>Аспект</vt:lpstr>
      <vt:lpstr>Учебно-методическая документация педагога-психолога в ОО</vt:lpstr>
      <vt:lpstr>Комплект рабочей документации, обеспечивающий деятельность педагога-психолога в системе психолого-педагогического сопровождения детей:</vt:lpstr>
      <vt:lpstr>Законодательно-правовые акты и нормативные документы</vt:lpstr>
      <vt:lpstr>Специальная документация педагога-психолога</vt:lpstr>
      <vt:lpstr>Организационно-методическая документация</vt:lpstr>
      <vt:lpstr>Примерные формы рабочей документации педагога-психолога ОО  Что выделено красным цветом обязательно должно быть </vt:lpstr>
      <vt:lpstr>Формы рабочей документации  педагога-психолога ОО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Учебно-методическая документация педагога-психолога в ОО</dc:title>
  <dc:creator>Заздравных Ольга Николаевна</dc:creator>
  <cp:lastModifiedBy>Заздравных Ольга Николаевна</cp:lastModifiedBy>
  <cp:revision>23</cp:revision>
  <dcterms:created xsi:type="dcterms:W3CDTF">2020-08-21T05:51:19Z</dcterms:created>
  <dcterms:modified xsi:type="dcterms:W3CDTF">2021-02-26T04:15:25Z</dcterms:modified>
</cp:coreProperties>
</file>