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4" r:id="rId3"/>
    <p:sldId id="265" r:id="rId4"/>
    <p:sldId id="267" r:id="rId5"/>
    <p:sldId id="268" r:id="rId6"/>
    <p:sldId id="266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2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9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47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2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8173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79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79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3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5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5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5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19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1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8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3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18BE-A25A-4816-84E1-85137D76DA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973777"/>
            <a:ext cx="9430107" cy="307705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Учебно-методическая документация социального педагога в ОО </a:t>
            </a:r>
            <a:r>
              <a:rPr lang="ru-RU" sz="27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(примерный перечень)</a:t>
            </a:r>
            <a:endParaRPr lang="ru-RU" sz="27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47442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b="1" dirty="0" smtClean="0"/>
              <a:t>Районное методическое объединение педагогов-психологов и социальных педагогов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75515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9760" y="963168"/>
            <a:ext cx="9614852" cy="5327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11</a:t>
            </a:r>
            <a:r>
              <a:rPr lang="ru-RU" sz="2000" b="1" dirty="0">
                <a:solidFill>
                  <a:schemeClr val="tx1"/>
                </a:solidFill>
              </a:rPr>
              <a:t>. Анализ успеваемости, посещаемости учащихся «группы риска» по четвертям и за учебный год.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12. Информация о совершенных преступлениях и правонарушениях учащихся.  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0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2509" y="672878"/>
            <a:ext cx="8911687" cy="128089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Цель социально-педагогической деятельности</a:t>
            </a:r>
            <a:endParaRPr lang="ru-RU" b="1" dirty="0">
              <a:solidFill>
                <a:schemeClr val="accent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4818" y="2121725"/>
            <a:ext cx="8915400" cy="3777622"/>
          </a:xfrm>
        </p:spPr>
        <p:txBody>
          <a:bodyPr>
            <a:normAutofit/>
          </a:bodyPr>
          <a:lstStyle/>
          <a:p>
            <a:pPr marL="0" indent="0" algn="di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Создание благоприятных условий для реализации прав ребенка в учебном заведении, т.е. условий для развития нравственной, толерантной, физически здоровой и социально активной личности способной к творчеству, самоопределению и самосовершенствованию.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0496" y="597408"/>
            <a:ext cx="3151632" cy="1609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Диагностическа</a:t>
            </a:r>
            <a:r>
              <a:rPr lang="ru-RU" b="1" dirty="0" smtClean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0496" y="2685288"/>
            <a:ext cx="3151632" cy="1609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Охранно-защитная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0496" y="4773168"/>
            <a:ext cx="3151632" cy="1609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Прогностическая и экспертная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4672" y="4901184"/>
            <a:ext cx="3185160" cy="1609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Организационно-коммуникативная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24672" y="2749296"/>
            <a:ext cx="3185160" cy="1609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Посредническая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4672" y="597408"/>
            <a:ext cx="3194304" cy="1609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Образовательно-воспитательная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87824" y="2645664"/>
            <a:ext cx="3121152" cy="1956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Функции социального педагога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778752" y="1560576"/>
            <a:ext cx="1645920" cy="1124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803136" y="4562857"/>
            <a:ext cx="1621536" cy="1213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087368" y="4539996"/>
            <a:ext cx="1658112" cy="1261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4072128" y="1560576"/>
            <a:ext cx="1594104" cy="118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6"/>
          </p:cNvCxnSpPr>
          <p:nvPr/>
        </p:nvCxnSpPr>
        <p:spPr>
          <a:xfrm>
            <a:off x="7808976" y="3624072"/>
            <a:ext cx="615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2"/>
          </p:cNvCxnSpPr>
          <p:nvPr/>
        </p:nvCxnSpPr>
        <p:spPr>
          <a:xfrm flipH="1">
            <a:off x="4072128" y="3624072"/>
            <a:ext cx="615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4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589" y="453422"/>
            <a:ext cx="8911687" cy="128089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Направления работы</a:t>
            </a:r>
            <a:endParaRPr lang="ru-RU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1680" y="1414272"/>
            <a:ext cx="9492932" cy="5193792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Организация социальной заботы (бесплатное питание, благотворительные акции, материальная помощь).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Защита ребёнка, попавшего в трудную жизненную ситуацию.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Выявление и работа с неблагополучными семьями.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Работа с многодетными и малообеспеченными семьями.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Профилактическая работа (</a:t>
            </a:r>
            <a:r>
              <a:rPr lang="ru-RU" sz="2400" b="1" dirty="0" err="1">
                <a:solidFill>
                  <a:schemeClr val="tx1"/>
                </a:solidFill>
              </a:rPr>
              <a:t>внутришкольный</a:t>
            </a:r>
            <a:r>
              <a:rPr lang="ru-RU" sz="2400" b="1" dirty="0">
                <a:solidFill>
                  <a:schemeClr val="tx1"/>
                </a:solidFill>
              </a:rPr>
              <a:t> учёт и учёт в ОДН, КДН и ЗП, Советы профилактики).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Работа с опекаемыми детьми.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Профориентация подростков 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Информационно </a:t>
            </a:r>
            <a:r>
              <a:rPr lang="ru-RU" sz="2400" b="1" dirty="0" smtClean="0">
                <a:solidFill>
                  <a:schemeClr val="tx1"/>
                </a:solidFill>
              </a:rPr>
              <a:t>- консультационная  </a:t>
            </a:r>
            <a:r>
              <a:rPr lang="ru-RU" sz="2400" b="1" dirty="0">
                <a:solidFill>
                  <a:schemeClr val="tx1"/>
                </a:solidFill>
              </a:rPr>
              <a:t>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2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Документация социального </a:t>
            </a:r>
            <a:r>
              <a:rPr lang="ru-RU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педагога</a:t>
            </a:r>
            <a:endParaRPr lang="ru-RU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Нормативно-правовые документы.</a:t>
            </a:r>
          </a:p>
          <a:p>
            <a:r>
              <a:rPr lang="ru-RU" sz="2400" b="1" dirty="0" smtClean="0"/>
              <a:t>Планирование работы.</a:t>
            </a:r>
          </a:p>
          <a:p>
            <a:r>
              <a:rPr lang="ru-RU" sz="2400" b="1" dirty="0" smtClean="0"/>
              <a:t>Материалы основной деятельности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740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Нормативно-правовые документы</a:t>
            </a:r>
            <a:endParaRPr lang="ru-RU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04417" y="1524000"/>
            <a:ext cx="9700194" cy="5193792"/>
          </a:xfrm>
        </p:spPr>
        <p:txBody>
          <a:bodyPr>
            <a:normAutofit fontScale="85000" lnSpcReduction="20000"/>
          </a:bodyPr>
          <a:lstStyle/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1. Должностная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инструкция, заверенная директором.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2. Режим работы социального педагога, заверенный директором.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3. Законы РФ, необходимые в работе социального педагога.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4. Постановления, распоряжения, приказы 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вышестоящих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организаций, регламентирующих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и определяющих 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содержание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деятельности социально-педагогической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службы.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5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 Приказы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директора образовательного учреждения, 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регламентирующие  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работу социально-психологической службы.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6. Сформулировать проблему, цели и задачи социально –   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 психологической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службы, определить основные формы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 и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методы работы по их реализации   в соответствии с целями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 и </a:t>
            </a:r>
            <a:r>
              <a:rPr lang="ru-RU" sz="2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задачами  работы школы на учебный год. 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375135" y="5620512"/>
            <a:ext cx="129475" cy="283332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3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Comic Sans MS" pitchFamily="66" charset="0"/>
              </a:rPr>
              <a:t>Планирование работы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0" y="1719072"/>
            <a:ext cx="9797732" cy="481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tx1"/>
                </a:solidFill>
              </a:rPr>
              <a:t>Анализ работы за 3 предшествующих учебных 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 года (аналитический и статистический).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2. План работы социального педагога на учебный год, 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 в который включена совместная работа с администрацией школы, психологом, классными  руководителями, медицинским работником, Управляющим Советом и др.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3. Планы совместной работы социального педагога школы с учреждениями системы профилактики (</a:t>
            </a:r>
            <a:r>
              <a:rPr lang="ru-RU" sz="2000" b="1" dirty="0" err="1">
                <a:solidFill>
                  <a:schemeClr val="tx1"/>
                </a:solidFill>
              </a:rPr>
              <a:t>КДНи</a:t>
            </a:r>
            <a:r>
              <a:rPr lang="ru-RU" sz="2000" b="1" dirty="0">
                <a:solidFill>
                  <a:schemeClr val="tx1"/>
                </a:solidFill>
              </a:rPr>
              <a:t> ЗП, 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  инспекторами ОДН и др.).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4. План работы на месяц, неделю.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5. Циклограмма работы на неделю.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67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9902" y="343694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Comic Sans MS" pitchFamily="66" charset="0"/>
              </a:rPr>
              <a:t>Материалы основной деятельности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0" y="1414272"/>
            <a:ext cx="9797732" cy="512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1. Социальный паспорт школы за 3  года.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2. Картотека (списки учащихся по категориям):  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 из многодетных семей;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 из малообеспеченных семей; 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 из неблагополучных семей;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 дети с ограниченными физическими возможностями;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 опекаемые дети;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состоящие на </a:t>
            </a:r>
            <a:r>
              <a:rPr lang="ru-RU" sz="2000" b="1" dirty="0" err="1">
                <a:solidFill>
                  <a:schemeClr val="tx1"/>
                </a:solidFill>
              </a:rPr>
              <a:t>внутришкольном</a:t>
            </a:r>
            <a:r>
              <a:rPr lang="ru-RU" sz="2000" b="1" dirty="0">
                <a:solidFill>
                  <a:schemeClr val="tx1"/>
                </a:solidFill>
              </a:rPr>
              <a:t>  учете в школе;  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состоящие на учете в ОДН  и </a:t>
            </a:r>
            <a:r>
              <a:rPr lang="ru-RU" sz="2000" b="1" dirty="0" err="1">
                <a:solidFill>
                  <a:schemeClr val="tx1"/>
                </a:solidFill>
              </a:rPr>
              <a:t>КДНиЗП</a:t>
            </a:r>
            <a:r>
              <a:rPr lang="ru-RU" sz="2000" b="1" dirty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склонные к бродяжничеству, суициду;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   - поставленные на бесплатное питание по категориям,</a:t>
            </a:r>
          </a:p>
        </p:txBody>
      </p:sp>
    </p:spTree>
    <p:extLst>
      <p:ext uri="{BB962C8B-B14F-4D97-AF65-F5344CB8AC3E}">
        <p14:creationId xmlns:p14="http://schemas.microsoft.com/office/powerpoint/2010/main" val="374281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9760" y="816864"/>
            <a:ext cx="9614852" cy="5657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3. Карты индивидуального изучения, подростков, стоящих на учете в школе и ОДН, </a:t>
            </a:r>
            <a:r>
              <a:rPr lang="ru-RU" sz="2000" b="1" dirty="0" err="1">
                <a:solidFill>
                  <a:schemeClr val="tx1"/>
                </a:solidFill>
              </a:rPr>
              <a:t>КДНиЗП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ru-RU" sz="2000" b="1" dirty="0">
                <a:solidFill>
                  <a:schemeClr val="tx1"/>
                </a:solidFill>
              </a:rPr>
              <a:t>. Документация по организации льготного питания.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5</a:t>
            </a:r>
            <a:r>
              <a:rPr lang="ru-RU" sz="2000" b="1" dirty="0">
                <a:solidFill>
                  <a:schemeClr val="tx1"/>
                </a:solidFill>
              </a:rPr>
              <a:t>. Списки неблагополучных, малообеспеченных, многодетных семей.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6</a:t>
            </a:r>
            <a:r>
              <a:rPr lang="ru-RU" sz="2000" b="1" dirty="0">
                <a:solidFill>
                  <a:schemeClr val="tx1"/>
                </a:solidFill>
              </a:rPr>
              <a:t>. Программы реабилитации на каждую неблагополучную семью. 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7. Протоколы Советов Профилактики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8</a:t>
            </a:r>
            <a:r>
              <a:rPr lang="ru-RU" sz="2000" b="1" dirty="0">
                <a:solidFill>
                  <a:schemeClr val="tx1"/>
                </a:solidFill>
              </a:rPr>
              <a:t>. Журнал  учёта проведенных рейдов, акты обследования жилищно-бытовых условий семьи 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9.  Информация о занятости учащихся «группы риска» во </a:t>
            </a:r>
            <a:r>
              <a:rPr lang="ru-RU" sz="2000" b="1" dirty="0" err="1">
                <a:solidFill>
                  <a:schemeClr val="tx1"/>
                </a:solidFill>
              </a:rPr>
              <a:t>внеучебное</a:t>
            </a:r>
            <a:r>
              <a:rPr lang="ru-RU" sz="2000" b="1" dirty="0">
                <a:solidFill>
                  <a:schemeClr val="tx1"/>
                </a:solidFill>
              </a:rPr>
              <a:t> время. 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</a:rPr>
              <a:t>10. Материалы о летней занятости учащихся, нуждающихся в социальной помощи (дети из малообеспеченных семей и многодетных семей, дети инвалиды, опекаемые дети), учащихся «группы риска» (из неблагополучных семей, состоящих на </a:t>
            </a:r>
            <a:r>
              <a:rPr lang="ru-RU" sz="2000" b="1" dirty="0" err="1">
                <a:solidFill>
                  <a:schemeClr val="tx1"/>
                </a:solidFill>
              </a:rPr>
              <a:t>внутришкольном</a:t>
            </a:r>
            <a:r>
              <a:rPr lang="ru-RU" sz="2000" b="1" dirty="0">
                <a:solidFill>
                  <a:schemeClr val="tx1"/>
                </a:solidFill>
              </a:rPr>
              <a:t> учёте).</a:t>
            </a: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151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326</Words>
  <Application>Microsoft Office PowerPoint</Application>
  <PresentationFormat>Широкоэкранный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Comic Sans MS</vt:lpstr>
      <vt:lpstr>Times New Roman</vt:lpstr>
      <vt:lpstr>Wingdings 3</vt:lpstr>
      <vt:lpstr>Легкий дым</vt:lpstr>
      <vt:lpstr>Учебно-методическая документация социального педагога в ОО (примерный перечень)</vt:lpstr>
      <vt:lpstr>Цель социально-педагогической деятельности</vt:lpstr>
      <vt:lpstr>Презентация PowerPoint</vt:lpstr>
      <vt:lpstr>Направления работы</vt:lpstr>
      <vt:lpstr>Документация социального педагога</vt:lpstr>
      <vt:lpstr>Нормативно-правовые документы</vt:lpstr>
      <vt:lpstr>Планирование работы</vt:lpstr>
      <vt:lpstr>Материалы основной деятельности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Учебно-методическая документация педагога-психолога в ОО</dc:title>
  <dc:creator>Заздравных Ольга Николаевна</dc:creator>
  <cp:lastModifiedBy>Заздравных Ольга Николаевна</cp:lastModifiedBy>
  <cp:revision>27</cp:revision>
  <dcterms:created xsi:type="dcterms:W3CDTF">2020-08-21T05:51:19Z</dcterms:created>
  <dcterms:modified xsi:type="dcterms:W3CDTF">2020-08-24T08:28:00Z</dcterms:modified>
</cp:coreProperties>
</file>